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7"/>
  </p:notesMasterIdLst>
  <p:sldIdLst>
    <p:sldId id="397" r:id="rId2"/>
    <p:sldId id="258" r:id="rId3"/>
    <p:sldId id="259" r:id="rId4"/>
    <p:sldId id="260" r:id="rId5"/>
    <p:sldId id="261" r:id="rId6"/>
    <p:sldId id="262" r:id="rId7"/>
    <p:sldId id="263" r:id="rId8"/>
    <p:sldId id="398" r:id="rId9"/>
    <p:sldId id="264" r:id="rId10"/>
    <p:sldId id="399" r:id="rId11"/>
    <p:sldId id="400" r:id="rId12"/>
    <p:sldId id="401" r:id="rId13"/>
    <p:sldId id="265" r:id="rId14"/>
    <p:sldId id="402" r:id="rId15"/>
    <p:sldId id="403" r:id="rId16"/>
    <p:sldId id="404" r:id="rId17"/>
    <p:sldId id="405" r:id="rId18"/>
    <p:sldId id="406" r:id="rId19"/>
    <p:sldId id="407" r:id="rId20"/>
    <p:sldId id="266" r:id="rId21"/>
    <p:sldId id="408" r:id="rId22"/>
    <p:sldId id="409" r:id="rId23"/>
    <p:sldId id="410" r:id="rId24"/>
    <p:sldId id="411" r:id="rId25"/>
    <p:sldId id="267" r:id="rId26"/>
    <p:sldId id="268" r:id="rId27"/>
    <p:sldId id="412" r:id="rId28"/>
    <p:sldId id="269" r:id="rId29"/>
    <p:sldId id="413" r:id="rId30"/>
    <p:sldId id="270" r:id="rId31"/>
    <p:sldId id="271" r:id="rId32"/>
    <p:sldId id="272" r:id="rId33"/>
    <p:sldId id="273" r:id="rId34"/>
    <p:sldId id="274" r:id="rId35"/>
    <p:sldId id="275" r:id="rId36"/>
    <p:sldId id="414" r:id="rId37"/>
    <p:sldId id="415" r:id="rId38"/>
    <p:sldId id="416" r:id="rId39"/>
    <p:sldId id="417" r:id="rId40"/>
    <p:sldId id="276" r:id="rId41"/>
    <p:sldId id="418" r:id="rId42"/>
    <p:sldId id="419" r:id="rId43"/>
    <p:sldId id="277" r:id="rId44"/>
    <p:sldId id="420" r:id="rId45"/>
    <p:sldId id="278" r:id="rId46"/>
    <p:sldId id="279" r:id="rId47"/>
    <p:sldId id="280" r:id="rId48"/>
    <p:sldId id="421" r:id="rId49"/>
    <p:sldId id="281" r:id="rId50"/>
    <p:sldId id="422" r:id="rId51"/>
    <p:sldId id="282" r:id="rId52"/>
    <p:sldId id="283" r:id="rId53"/>
    <p:sldId id="284" r:id="rId54"/>
    <p:sldId id="423" r:id="rId55"/>
    <p:sldId id="424" r:id="rId56"/>
    <p:sldId id="285" r:id="rId57"/>
    <p:sldId id="425" r:id="rId58"/>
    <p:sldId id="286" r:id="rId59"/>
    <p:sldId id="287" r:id="rId60"/>
    <p:sldId id="288" r:id="rId61"/>
    <p:sldId id="289" r:id="rId62"/>
    <p:sldId id="290" r:id="rId63"/>
    <p:sldId id="426"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427" r:id="rId78"/>
    <p:sldId id="304" r:id="rId79"/>
    <p:sldId id="305" r:id="rId80"/>
    <p:sldId id="306" r:id="rId81"/>
    <p:sldId id="307" r:id="rId82"/>
    <p:sldId id="308" r:id="rId83"/>
    <p:sldId id="428" r:id="rId84"/>
    <p:sldId id="429" r:id="rId85"/>
    <p:sldId id="309" r:id="rId86"/>
    <p:sldId id="310" r:id="rId87"/>
    <p:sldId id="311" r:id="rId88"/>
    <p:sldId id="312" r:id="rId89"/>
    <p:sldId id="313" r:id="rId90"/>
    <p:sldId id="314" r:id="rId91"/>
    <p:sldId id="430" r:id="rId92"/>
    <p:sldId id="315" r:id="rId93"/>
    <p:sldId id="316" r:id="rId94"/>
    <p:sldId id="317" r:id="rId95"/>
    <p:sldId id="318" r:id="rId96"/>
    <p:sldId id="319" r:id="rId97"/>
    <p:sldId id="320" r:id="rId98"/>
    <p:sldId id="321" r:id="rId99"/>
    <p:sldId id="431" r:id="rId100"/>
    <p:sldId id="322" r:id="rId101"/>
    <p:sldId id="323" r:id="rId102"/>
    <p:sldId id="432" r:id="rId103"/>
    <p:sldId id="433" r:id="rId104"/>
    <p:sldId id="324" r:id="rId105"/>
    <p:sldId id="325" r:id="rId106"/>
    <p:sldId id="326" r:id="rId107"/>
    <p:sldId id="327" r:id="rId108"/>
    <p:sldId id="328" r:id="rId109"/>
    <p:sldId id="329" r:id="rId110"/>
    <p:sldId id="330" r:id="rId111"/>
    <p:sldId id="331" r:id="rId112"/>
    <p:sldId id="332" r:id="rId113"/>
    <p:sldId id="333" r:id="rId114"/>
    <p:sldId id="334" r:id="rId115"/>
    <p:sldId id="335" r:id="rId116"/>
    <p:sldId id="336" r:id="rId117"/>
    <p:sldId id="434" r:id="rId118"/>
    <p:sldId id="435" r:id="rId119"/>
    <p:sldId id="337" r:id="rId120"/>
    <p:sldId id="338" r:id="rId121"/>
    <p:sldId id="339" r:id="rId122"/>
    <p:sldId id="436" r:id="rId123"/>
    <p:sldId id="437" r:id="rId124"/>
    <p:sldId id="340" r:id="rId125"/>
    <p:sldId id="341" r:id="rId126"/>
    <p:sldId id="342" r:id="rId127"/>
    <p:sldId id="438" r:id="rId128"/>
    <p:sldId id="343" r:id="rId129"/>
    <p:sldId id="439" r:id="rId130"/>
    <p:sldId id="344" r:id="rId131"/>
    <p:sldId id="345" r:id="rId132"/>
    <p:sldId id="346" r:id="rId133"/>
    <p:sldId id="347" r:id="rId134"/>
    <p:sldId id="348" r:id="rId135"/>
    <p:sldId id="349" r:id="rId136"/>
    <p:sldId id="350" r:id="rId137"/>
    <p:sldId id="351" r:id="rId138"/>
    <p:sldId id="352" r:id="rId139"/>
    <p:sldId id="353" r:id="rId140"/>
    <p:sldId id="354" r:id="rId141"/>
    <p:sldId id="355" r:id="rId142"/>
    <p:sldId id="440" r:id="rId143"/>
    <p:sldId id="356" r:id="rId144"/>
    <p:sldId id="357" r:id="rId145"/>
    <p:sldId id="358" r:id="rId146"/>
    <p:sldId id="359" r:id="rId147"/>
    <p:sldId id="360" r:id="rId148"/>
    <p:sldId id="441" r:id="rId149"/>
    <p:sldId id="448" r:id="rId150"/>
    <p:sldId id="449" r:id="rId151"/>
    <p:sldId id="450" r:id="rId152"/>
    <p:sldId id="451" r:id="rId153"/>
    <p:sldId id="452" r:id="rId154"/>
    <p:sldId id="453" r:id="rId155"/>
    <p:sldId id="454" r:id="rId156"/>
    <p:sldId id="361" r:id="rId157"/>
    <p:sldId id="362" r:id="rId158"/>
    <p:sldId id="455" r:id="rId159"/>
    <p:sldId id="456" r:id="rId160"/>
    <p:sldId id="363" r:id="rId161"/>
    <p:sldId id="457" r:id="rId162"/>
    <p:sldId id="458" r:id="rId163"/>
    <p:sldId id="364" r:id="rId164"/>
    <p:sldId id="365" r:id="rId165"/>
    <p:sldId id="366" r:id="rId166"/>
    <p:sldId id="367" r:id="rId167"/>
    <p:sldId id="368" r:id="rId168"/>
    <p:sldId id="369" r:id="rId169"/>
    <p:sldId id="459" r:id="rId170"/>
    <p:sldId id="461" r:id="rId171"/>
    <p:sldId id="462" r:id="rId172"/>
    <p:sldId id="460" r:id="rId173"/>
    <p:sldId id="463" r:id="rId174"/>
    <p:sldId id="464" r:id="rId175"/>
    <p:sldId id="465" r:id="rId176"/>
    <p:sldId id="370" r:id="rId177"/>
    <p:sldId id="371" r:id="rId178"/>
    <p:sldId id="372" r:id="rId179"/>
    <p:sldId id="467" r:id="rId180"/>
    <p:sldId id="468" r:id="rId181"/>
    <p:sldId id="466" r:id="rId182"/>
    <p:sldId id="373" r:id="rId183"/>
    <p:sldId id="469" r:id="rId184"/>
    <p:sldId id="374" r:id="rId185"/>
    <p:sldId id="375" r:id="rId186"/>
    <p:sldId id="376" r:id="rId187"/>
    <p:sldId id="377" r:id="rId188"/>
    <p:sldId id="378" r:id="rId189"/>
    <p:sldId id="379" r:id="rId190"/>
    <p:sldId id="380" r:id="rId191"/>
    <p:sldId id="470" r:id="rId192"/>
    <p:sldId id="471" r:id="rId193"/>
    <p:sldId id="472" r:id="rId194"/>
    <p:sldId id="442" r:id="rId195"/>
    <p:sldId id="381" r:id="rId196"/>
    <p:sldId id="382" r:id="rId197"/>
    <p:sldId id="383" r:id="rId198"/>
    <p:sldId id="384" r:id="rId199"/>
    <p:sldId id="443" r:id="rId200"/>
    <p:sldId id="444" r:id="rId201"/>
    <p:sldId id="445" r:id="rId202"/>
    <p:sldId id="385" r:id="rId203"/>
    <p:sldId id="386" r:id="rId204"/>
    <p:sldId id="387" r:id="rId205"/>
    <p:sldId id="388" r:id="rId206"/>
    <p:sldId id="389" r:id="rId207"/>
    <p:sldId id="446" r:id="rId208"/>
    <p:sldId id="390" r:id="rId209"/>
    <p:sldId id="391" r:id="rId210"/>
    <p:sldId id="392" r:id="rId211"/>
    <p:sldId id="393" r:id="rId212"/>
    <p:sldId id="394" r:id="rId213"/>
    <p:sldId id="395" r:id="rId214"/>
    <p:sldId id="396" r:id="rId215"/>
    <p:sldId id="447" r:id="rId216"/>
  </p:sldIdLst>
  <p:sldSz cx="12192000" cy="6858000"/>
  <p:notesSz cx="6858000" cy="9144000"/>
  <p:photoAlbum/>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54" autoAdjust="0"/>
    <p:restoredTop sz="94660"/>
  </p:normalViewPr>
  <p:slideViewPr>
    <p:cSldViewPr snapToGrid="0">
      <p:cViewPr varScale="1">
        <p:scale>
          <a:sx n="61" d="100"/>
          <a:sy n="61" d="100"/>
        </p:scale>
        <p:origin x="6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microsoft.com/office/2015/10/relationships/revisionInfo" Target="revisionInfo.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019EB776-35B9-4BE6-8A6B-962E578E3EB5}" type="datetimeFigureOut">
              <a:rPr lang="en-US" smtClean="0"/>
              <a:pPr/>
              <a:t>8/13/2017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F25461DA-18BC-4B00-B5B8-FD209BE055BE}" type="slidenum">
              <a:rPr lang="en-US" smtClean="0"/>
              <a:pPr/>
              <a:t>‹#›</a:t>
            </a:fld>
            <a:endParaRPr lang="en-US" dirty="0"/>
          </a:p>
        </p:txBody>
      </p:sp>
    </p:spTree>
    <p:extLst>
      <p:ext uri="{BB962C8B-B14F-4D97-AF65-F5344CB8AC3E}">
        <p14:creationId xmlns:p14="http://schemas.microsoft.com/office/powerpoint/2010/main" val="231706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a:extLst>
              <a:ext uri="{FF2B5EF4-FFF2-40B4-BE49-F238E27FC236}">
                <a16:creationId xmlns:a16="http://schemas.microsoft.com/office/drawing/2014/main" id="{DC9A462A-27BB-47E3-B458-3CD16C4205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a:extLst>
              <a:ext uri="{FF2B5EF4-FFF2-40B4-BE49-F238E27FC236}">
                <a16:creationId xmlns:a16="http://schemas.microsoft.com/office/drawing/2014/main" id="{10749876-CB66-4EA5-98CF-212A4BA848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7812" name="Slide Number Placeholder 3">
            <a:extLst>
              <a:ext uri="{FF2B5EF4-FFF2-40B4-BE49-F238E27FC236}">
                <a16:creationId xmlns:a16="http://schemas.microsoft.com/office/drawing/2014/main" id="{AEE6F4F6-6705-4139-8092-7B2DC453DF0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158D97-7267-47C8-A49F-C3A3D6A432CB}" type="slidenum">
              <a:rPr lang="en-US" altLang="en-US">
                <a:latin typeface="Calibri" panose="020F0502020204030204" pitchFamily="34" charset="0"/>
                <a:cs typeface="Calibri" panose="020F0502020204030204" pitchFamily="34" charset="0"/>
              </a:rPr>
              <a:pPr eaLnBrk="1" hangingPunct="1"/>
              <a:t>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80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a:extLst>
              <a:ext uri="{FF2B5EF4-FFF2-40B4-BE49-F238E27FC236}">
                <a16:creationId xmlns:a16="http://schemas.microsoft.com/office/drawing/2014/main" id="{076DC898-1FC9-4CB2-92FA-0DF252C764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Notes Placeholder 2">
            <a:extLst>
              <a:ext uri="{FF2B5EF4-FFF2-40B4-BE49-F238E27FC236}">
                <a16:creationId xmlns:a16="http://schemas.microsoft.com/office/drawing/2014/main" id="{24020350-EA59-4E9F-9164-1DF54096C0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8180" name="Slide Number Placeholder 3">
            <a:extLst>
              <a:ext uri="{FF2B5EF4-FFF2-40B4-BE49-F238E27FC236}">
                <a16:creationId xmlns:a16="http://schemas.microsoft.com/office/drawing/2014/main" id="{15FA7208-2884-401D-8FB7-5F6F63FBFF1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FE1CB98-B2B9-4E1F-8E44-264FEEEAE52B}" type="slidenum">
              <a:rPr lang="en-US" altLang="en-US">
                <a:latin typeface="Calibri" panose="020F0502020204030204" pitchFamily="34" charset="0"/>
                <a:cs typeface="Calibri" panose="020F0502020204030204" pitchFamily="34" charset="0"/>
              </a:rPr>
              <a:pPr eaLnBrk="1" hangingPunct="1"/>
              <a:t>18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474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2E629B9A-0B55-41B1-9FF1-36673C1789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Notes Placeholder 2">
            <a:extLst>
              <a:ext uri="{FF2B5EF4-FFF2-40B4-BE49-F238E27FC236}">
                <a16:creationId xmlns:a16="http://schemas.microsoft.com/office/drawing/2014/main" id="{54EE5335-CA58-4DE1-A90B-7AA83F3853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0228" name="Slide Number Placeholder 3">
            <a:extLst>
              <a:ext uri="{FF2B5EF4-FFF2-40B4-BE49-F238E27FC236}">
                <a16:creationId xmlns:a16="http://schemas.microsoft.com/office/drawing/2014/main" id="{0ACB6BAF-1089-4329-970E-C1BDE1DC9AD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5FA98D-3C18-4E9F-AB89-35A328D974E3}" type="slidenum">
              <a:rPr lang="en-US" altLang="en-US">
                <a:latin typeface="Calibri" panose="020F0502020204030204" pitchFamily="34" charset="0"/>
                <a:cs typeface="Calibri" panose="020F0502020204030204" pitchFamily="34" charset="0"/>
              </a:rPr>
              <a:pPr eaLnBrk="1" hangingPunct="1"/>
              <a:t>19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417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BBB7628B-5119-41D7-B9BC-E4211700DB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a:extLst>
              <a:ext uri="{FF2B5EF4-FFF2-40B4-BE49-F238E27FC236}">
                <a16:creationId xmlns:a16="http://schemas.microsoft.com/office/drawing/2014/main" id="{AD414D70-409D-45AB-A620-490FB1E89D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2276" name="Slide Number Placeholder 3">
            <a:extLst>
              <a:ext uri="{FF2B5EF4-FFF2-40B4-BE49-F238E27FC236}">
                <a16:creationId xmlns:a16="http://schemas.microsoft.com/office/drawing/2014/main" id="{60E0837A-6E54-429A-A3CA-3AF64DD8BCA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6520A9-95ED-4D52-8150-134826590ED9}" type="slidenum">
              <a:rPr lang="en-US" altLang="en-US">
                <a:latin typeface="Calibri" panose="020F0502020204030204" pitchFamily="34" charset="0"/>
                <a:cs typeface="Calibri" panose="020F0502020204030204" pitchFamily="34" charset="0"/>
              </a:rPr>
              <a:pPr eaLnBrk="1" hangingPunct="1"/>
              <a:t>21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07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126241A3-BE32-40A1-8704-560F487960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Notes Placeholder 2">
            <a:extLst>
              <a:ext uri="{FF2B5EF4-FFF2-40B4-BE49-F238E27FC236}">
                <a16:creationId xmlns:a16="http://schemas.microsoft.com/office/drawing/2014/main" id="{2A6A3508-69AA-4553-880B-285A1BC55A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2276" name="Slide Number Placeholder 3">
            <a:extLst>
              <a:ext uri="{FF2B5EF4-FFF2-40B4-BE49-F238E27FC236}">
                <a16:creationId xmlns:a16="http://schemas.microsoft.com/office/drawing/2014/main" id="{909E6BF6-B1B2-4C0E-8151-04C42D9D558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B87C80-4369-497A-BCFF-0A1ED09BE57D}" type="slidenum">
              <a:rPr lang="en-US" altLang="en-US">
                <a:latin typeface="Calibri" panose="020F0502020204030204" pitchFamily="34" charset="0"/>
                <a:cs typeface="Calibri" panose="020F0502020204030204" pitchFamily="34" charset="0"/>
              </a:rPr>
              <a:pPr eaLnBrk="1" hangingPunct="1"/>
              <a:t>22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121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a:extLst>
              <a:ext uri="{FF2B5EF4-FFF2-40B4-BE49-F238E27FC236}">
                <a16:creationId xmlns:a16="http://schemas.microsoft.com/office/drawing/2014/main" id="{A8CC32B2-9EDD-472E-9F47-932D43B54D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a:extLst>
              <a:ext uri="{FF2B5EF4-FFF2-40B4-BE49-F238E27FC236}">
                <a16:creationId xmlns:a16="http://schemas.microsoft.com/office/drawing/2014/main" id="{33969FE9-4D63-45CC-BB7F-01FBD42035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2276" name="Slide Number Placeholder 3">
            <a:extLst>
              <a:ext uri="{FF2B5EF4-FFF2-40B4-BE49-F238E27FC236}">
                <a16:creationId xmlns:a16="http://schemas.microsoft.com/office/drawing/2014/main" id="{A8B7A5F0-7842-422D-B777-99ABD46B616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134ECA-0A98-4AA4-A8CE-9768E78A93C5}" type="slidenum">
              <a:rPr lang="en-US" altLang="en-US">
                <a:latin typeface="Calibri" panose="020F0502020204030204" pitchFamily="34" charset="0"/>
                <a:cs typeface="Calibri" panose="020F0502020204030204" pitchFamily="34" charset="0"/>
              </a:rPr>
              <a:pPr eaLnBrk="1" hangingPunct="1"/>
              <a:t>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5762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B4AA7F21-A52C-4CB3-A663-0A191AAA0D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a:extLst>
              <a:ext uri="{FF2B5EF4-FFF2-40B4-BE49-F238E27FC236}">
                <a16:creationId xmlns:a16="http://schemas.microsoft.com/office/drawing/2014/main" id="{811D92C4-4408-4B55-8C7E-A897FC6DA5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2276" name="Slide Number Placeholder 3">
            <a:extLst>
              <a:ext uri="{FF2B5EF4-FFF2-40B4-BE49-F238E27FC236}">
                <a16:creationId xmlns:a16="http://schemas.microsoft.com/office/drawing/2014/main" id="{1B4E236D-5EB9-4A3B-947E-5C36BBFA517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573B09-4DF2-4553-9B66-C9921DF0073A}" type="slidenum">
              <a:rPr lang="en-US" altLang="en-US">
                <a:latin typeface="Calibri" panose="020F0502020204030204" pitchFamily="34" charset="0"/>
                <a:cs typeface="Calibri" panose="020F0502020204030204" pitchFamily="34" charset="0"/>
              </a:rPr>
              <a:pPr eaLnBrk="1" hangingPunct="1"/>
              <a:t>24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1327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a:extLst>
              <a:ext uri="{FF2B5EF4-FFF2-40B4-BE49-F238E27FC236}">
                <a16:creationId xmlns:a16="http://schemas.microsoft.com/office/drawing/2014/main" id="{23FD175B-443B-4382-837C-B0ADD4C0F2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a:extLst>
              <a:ext uri="{FF2B5EF4-FFF2-40B4-BE49-F238E27FC236}">
                <a16:creationId xmlns:a16="http://schemas.microsoft.com/office/drawing/2014/main" id="{B24EEFB2-E310-4C0A-9931-D81C71FC44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6372" name="Slide Number Placeholder 3">
            <a:extLst>
              <a:ext uri="{FF2B5EF4-FFF2-40B4-BE49-F238E27FC236}">
                <a16:creationId xmlns:a16="http://schemas.microsoft.com/office/drawing/2014/main" id="{65123408-20ED-4966-B361-4335AB22205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D7B6D7-D851-412A-AC9E-BCDC1725909C}" type="slidenum">
              <a:rPr lang="en-US" altLang="en-US">
                <a:latin typeface="Calibri" panose="020F0502020204030204" pitchFamily="34" charset="0"/>
                <a:cs typeface="Calibri" panose="020F0502020204030204" pitchFamily="34" charset="0"/>
              </a:rPr>
              <a:pPr eaLnBrk="1" hangingPunct="1"/>
              <a:t>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009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4737342C-00F8-4306-9862-8630E35FC7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a:extLst>
              <a:ext uri="{FF2B5EF4-FFF2-40B4-BE49-F238E27FC236}">
                <a16:creationId xmlns:a16="http://schemas.microsoft.com/office/drawing/2014/main" id="{3B64FE06-8BEE-42EB-A812-C3FC030A15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7396" name="Slide Number Placeholder 3">
            <a:extLst>
              <a:ext uri="{FF2B5EF4-FFF2-40B4-BE49-F238E27FC236}">
                <a16:creationId xmlns:a16="http://schemas.microsoft.com/office/drawing/2014/main" id="{1FB7B7F0-46ED-48F2-A96A-6C31C00A387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1C6C44-BED7-42AB-893A-C969106CA24F}" type="slidenum">
              <a:rPr lang="en-US" altLang="en-US">
                <a:latin typeface="Calibri" panose="020F0502020204030204" pitchFamily="34" charset="0"/>
                <a:cs typeface="Calibri" panose="020F0502020204030204" pitchFamily="34" charset="0"/>
              </a:rPr>
              <a:pPr eaLnBrk="1" hangingPunct="1"/>
              <a:t>29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839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a:extLst>
              <a:ext uri="{FF2B5EF4-FFF2-40B4-BE49-F238E27FC236}">
                <a16:creationId xmlns:a16="http://schemas.microsoft.com/office/drawing/2014/main" id="{AA94D400-488F-4601-9926-64FC4546DB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a:extLst>
              <a:ext uri="{FF2B5EF4-FFF2-40B4-BE49-F238E27FC236}">
                <a16:creationId xmlns:a16="http://schemas.microsoft.com/office/drawing/2014/main" id="{91D0C33C-D0F1-47C5-9635-4AFA7AE23C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2516" name="Slide Number Placeholder 3">
            <a:extLst>
              <a:ext uri="{FF2B5EF4-FFF2-40B4-BE49-F238E27FC236}">
                <a16:creationId xmlns:a16="http://schemas.microsoft.com/office/drawing/2014/main" id="{FAE32926-C4AE-4CBE-8F65-43EE6854D10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935F4A-E09E-4694-A472-D9958FF581CE}" type="slidenum">
              <a:rPr lang="en-US" altLang="en-US">
                <a:latin typeface="Calibri" panose="020F0502020204030204" pitchFamily="34" charset="0"/>
                <a:cs typeface="Calibri" panose="020F0502020204030204" pitchFamily="34" charset="0"/>
              </a:rPr>
              <a:pPr eaLnBrk="1" hangingPunct="1"/>
              <a:t>36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718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399415FE-FCF4-4F04-A2F5-C3E885D944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3" name="Notes Placeholder 2">
            <a:extLst>
              <a:ext uri="{FF2B5EF4-FFF2-40B4-BE49-F238E27FC236}">
                <a16:creationId xmlns:a16="http://schemas.microsoft.com/office/drawing/2014/main" id="{42F9B94A-07D4-4435-8D7C-606442BE56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3540" name="Slide Number Placeholder 3">
            <a:extLst>
              <a:ext uri="{FF2B5EF4-FFF2-40B4-BE49-F238E27FC236}">
                <a16:creationId xmlns:a16="http://schemas.microsoft.com/office/drawing/2014/main" id="{5E2EA1A5-6A04-4B99-B9E5-F8314A46C95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915CF26-42E4-4F2D-B41A-6CF9542407DC}" type="slidenum">
              <a:rPr lang="en-US" altLang="en-US">
                <a:latin typeface="Calibri" panose="020F0502020204030204" pitchFamily="34" charset="0"/>
                <a:cs typeface="Calibri" panose="020F0502020204030204" pitchFamily="34" charset="0"/>
              </a:rPr>
              <a:pPr eaLnBrk="1" hangingPunct="1"/>
              <a:t>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461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a:extLst>
              <a:ext uri="{FF2B5EF4-FFF2-40B4-BE49-F238E27FC236}">
                <a16:creationId xmlns:a16="http://schemas.microsoft.com/office/drawing/2014/main" id="{26DB0953-3B21-4960-9441-060AF965F0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a:extLst>
              <a:ext uri="{FF2B5EF4-FFF2-40B4-BE49-F238E27FC236}">
                <a16:creationId xmlns:a16="http://schemas.microsoft.com/office/drawing/2014/main" id="{C2ABC796-C3B4-47F5-8101-C8568424F0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4084" name="Slide Number Placeholder 3">
            <a:extLst>
              <a:ext uri="{FF2B5EF4-FFF2-40B4-BE49-F238E27FC236}">
                <a16:creationId xmlns:a16="http://schemas.microsoft.com/office/drawing/2014/main" id="{88F46F66-9C00-449B-946C-8D1F651D15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7CEAE1-DB8A-4A70-AB02-87CD385FCD21}" type="slidenum">
              <a:rPr lang="en-US" altLang="en-US">
                <a:latin typeface="Calibri" panose="020F0502020204030204" pitchFamily="34" charset="0"/>
                <a:cs typeface="Calibri" panose="020F0502020204030204" pitchFamily="34" charset="0"/>
              </a:rPr>
              <a:pPr eaLnBrk="1" hangingPunct="1"/>
              <a:t>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6899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a:extLst>
              <a:ext uri="{FF2B5EF4-FFF2-40B4-BE49-F238E27FC236}">
                <a16:creationId xmlns:a16="http://schemas.microsoft.com/office/drawing/2014/main" id="{29EA3BAF-BAFA-48C3-949E-06D98C7228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a:extLst>
              <a:ext uri="{FF2B5EF4-FFF2-40B4-BE49-F238E27FC236}">
                <a16:creationId xmlns:a16="http://schemas.microsoft.com/office/drawing/2014/main" id="{356E7C4B-72E5-472A-9C85-80D3B9E6B8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7636" name="Slide Number Placeholder 3">
            <a:extLst>
              <a:ext uri="{FF2B5EF4-FFF2-40B4-BE49-F238E27FC236}">
                <a16:creationId xmlns:a16="http://schemas.microsoft.com/office/drawing/2014/main" id="{1AA62493-A566-411A-AD09-FA27200162D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58AF1C-0F04-4FE3-B61E-90725F0F763E}" type="slidenum">
              <a:rPr lang="en-US" altLang="en-US">
                <a:latin typeface="Calibri" panose="020F0502020204030204" pitchFamily="34" charset="0"/>
                <a:cs typeface="Calibri" panose="020F0502020204030204" pitchFamily="34" charset="0"/>
              </a:rPr>
              <a:pPr eaLnBrk="1" hangingPunct="1"/>
              <a:t>38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294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0583B0F8-A660-4E5E-9245-2802D42BAE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a:extLst>
              <a:ext uri="{FF2B5EF4-FFF2-40B4-BE49-F238E27FC236}">
                <a16:creationId xmlns:a16="http://schemas.microsoft.com/office/drawing/2014/main" id="{B4584316-8416-4AD2-B83D-F57FB754C7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8660" name="Slide Number Placeholder 3">
            <a:extLst>
              <a:ext uri="{FF2B5EF4-FFF2-40B4-BE49-F238E27FC236}">
                <a16:creationId xmlns:a16="http://schemas.microsoft.com/office/drawing/2014/main" id="{510709BC-E109-4607-9473-67CD26BB086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2F5A39-79D2-448E-B223-777FA937E3CA}" type="slidenum">
              <a:rPr lang="en-US" altLang="en-US">
                <a:latin typeface="Calibri" panose="020F0502020204030204" pitchFamily="34" charset="0"/>
                <a:cs typeface="Calibri" panose="020F0502020204030204" pitchFamily="34" charset="0"/>
              </a:rPr>
              <a:pPr eaLnBrk="1" hangingPunct="1"/>
              <a:t>39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3532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a:extLst>
              <a:ext uri="{FF2B5EF4-FFF2-40B4-BE49-F238E27FC236}">
                <a16:creationId xmlns:a16="http://schemas.microsoft.com/office/drawing/2014/main" id="{1E8D62F0-FD89-47EB-A02B-0033049130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a:extLst>
              <a:ext uri="{FF2B5EF4-FFF2-40B4-BE49-F238E27FC236}">
                <a16:creationId xmlns:a16="http://schemas.microsoft.com/office/drawing/2014/main" id="{952D2F2E-BF79-4A64-860B-F0DCA30A97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8660" name="Slide Number Placeholder 3">
            <a:extLst>
              <a:ext uri="{FF2B5EF4-FFF2-40B4-BE49-F238E27FC236}">
                <a16:creationId xmlns:a16="http://schemas.microsoft.com/office/drawing/2014/main" id="{945CC4DE-3B94-4128-A880-036616F6A49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472CA0-4C9D-4283-947D-257855886C66}" type="slidenum">
              <a:rPr lang="en-US" altLang="en-US">
                <a:latin typeface="Calibri" panose="020F0502020204030204" pitchFamily="34" charset="0"/>
                <a:cs typeface="Calibri" panose="020F0502020204030204" pitchFamily="34" charset="0"/>
              </a:rPr>
              <a:pPr eaLnBrk="1" hangingPunct="1"/>
              <a:t>41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8716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3828A566-9E1F-4844-836F-225C4BB42D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Notes Placeholder 2">
            <a:extLst>
              <a:ext uri="{FF2B5EF4-FFF2-40B4-BE49-F238E27FC236}">
                <a16:creationId xmlns:a16="http://schemas.microsoft.com/office/drawing/2014/main" id="{BBEBED3D-7764-44C6-A181-E192BB4C9B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9684" name="Slide Number Placeholder 3">
            <a:extLst>
              <a:ext uri="{FF2B5EF4-FFF2-40B4-BE49-F238E27FC236}">
                <a16:creationId xmlns:a16="http://schemas.microsoft.com/office/drawing/2014/main" id="{DB85FB76-36C7-4FE2-BEB6-65250FA879D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F536F0-1C2A-4DB6-96B0-E913B7E3DE4B}" type="slidenum">
              <a:rPr lang="en-US" altLang="en-US">
                <a:latin typeface="Calibri" panose="020F0502020204030204" pitchFamily="34" charset="0"/>
                <a:cs typeface="Calibri" panose="020F0502020204030204" pitchFamily="34" charset="0"/>
              </a:rPr>
              <a:pPr eaLnBrk="1" hangingPunct="1"/>
              <a:t>42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528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a:extLst>
              <a:ext uri="{FF2B5EF4-FFF2-40B4-BE49-F238E27FC236}">
                <a16:creationId xmlns:a16="http://schemas.microsoft.com/office/drawing/2014/main" id="{7917F03A-153A-47F3-95D5-15B76BCEC5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a:extLst>
              <a:ext uri="{FF2B5EF4-FFF2-40B4-BE49-F238E27FC236}">
                <a16:creationId xmlns:a16="http://schemas.microsoft.com/office/drawing/2014/main" id="{269046CF-69EB-458A-8692-86654ED5CA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0708" name="Slide Number Placeholder 3">
            <a:extLst>
              <a:ext uri="{FF2B5EF4-FFF2-40B4-BE49-F238E27FC236}">
                <a16:creationId xmlns:a16="http://schemas.microsoft.com/office/drawing/2014/main" id="{40EEEC94-D693-473D-BAA9-C169AA23F05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0B1666-9C26-4BE7-A7D1-9A748C365EF1}" type="slidenum">
              <a:rPr lang="en-US" altLang="en-US">
                <a:latin typeface="Calibri" panose="020F0502020204030204" pitchFamily="34" charset="0"/>
                <a:cs typeface="Calibri" panose="020F0502020204030204" pitchFamily="34" charset="0"/>
              </a:rPr>
              <a:pPr eaLnBrk="1" hangingPunct="1"/>
              <a:t>44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167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82E482B9-AFFA-4920-B888-F17C067AFA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Notes Placeholder 2">
            <a:extLst>
              <a:ext uri="{FF2B5EF4-FFF2-40B4-BE49-F238E27FC236}">
                <a16:creationId xmlns:a16="http://schemas.microsoft.com/office/drawing/2014/main" id="{90DBA922-B762-4B83-B8C3-50FD45D7BE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04" name="Slide Number Placeholder 3">
            <a:extLst>
              <a:ext uri="{FF2B5EF4-FFF2-40B4-BE49-F238E27FC236}">
                <a16:creationId xmlns:a16="http://schemas.microsoft.com/office/drawing/2014/main" id="{BD95C48C-730C-41BA-BC62-D4E5DB0CCF2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ED2145-AB38-400E-BD09-B28A4F4749AE}" type="slidenum">
              <a:rPr lang="en-US" altLang="en-US">
                <a:latin typeface="Calibri" panose="020F0502020204030204" pitchFamily="34" charset="0"/>
                <a:cs typeface="Calibri" panose="020F0502020204030204" pitchFamily="34" charset="0"/>
              </a:rPr>
              <a:pPr eaLnBrk="1" hangingPunct="1"/>
              <a:t>48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410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a:extLst>
              <a:ext uri="{FF2B5EF4-FFF2-40B4-BE49-F238E27FC236}">
                <a16:creationId xmlns:a16="http://schemas.microsoft.com/office/drawing/2014/main" id="{86C90924-7F30-4042-9839-B1A26249DC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a:extLst>
              <a:ext uri="{FF2B5EF4-FFF2-40B4-BE49-F238E27FC236}">
                <a16:creationId xmlns:a16="http://schemas.microsoft.com/office/drawing/2014/main" id="{991B7169-94C6-41E2-A773-8BF675C2FC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6852" name="Slide Number Placeholder 3">
            <a:extLst>
              <a:ext uri="{FF2B5EF4-FFF2-40B4-BE49-F238E27FC236}">
                <a16:creationId xmlns:a16="http://schemas.microsoft.com/office/drawing/2014/main" id="{75A375DE-26A8-4F29-BFDD-16B8E9033EF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917F46-BBAC-435A-B247-5D53452F64DC}" type="slidenum">
              <a:rPr lang="en-US" altLang="en-US">
                <a:latin typeface="Calibri" panose="020F0502020204030204" pitchFamily="34" charset="0"/>
                <a:cs typeface="Calibri" panose="020F0502020204030204" pitchFamily="34" charset="0"/>
              </a:rPr>
              <a:pPr eaLnBrk="1" hangingPunct="1"/>
              <a:t>50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623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a:extLst>
              <a:ext uri="{FF2B5EF4-FFF2-40B4-BE49-F238E27FC236}">
                <a16:creationId xmlns:a16="http://schemas.microsoft.com/office/drawing/2014/main" id="{F7BB3E3C-99BE-4735-AE1B-81D63512BF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Notes Placeholder 2">
            <a:extLst>
              <a:ext uri="{FF2B5EF4-FFF2-40B4-BE49-F238E27FC236}">
                <a16:creationId xmlns:a16="http://schemas.microsoft.com/office/drawing/2014/main" id="{8622442A-8108-4371-BE0C-EC07E042AC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0948" name="Slide Number Placeholder 3">
            <a:extLst>
              <a:ext uri="{FF2B5EF4-FFF2-40B4-BE49-F238E27FC236}">
                <a16:creationId xmlns:a16="http://schemas.microsoft.com/office/drawing/2014/main" id="{6DC47593-395E-4C4E-B272-BF4F5934CDE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26CA6E-0B75-4D7B-B234-9B1B33EF49FC}" type="slidenum">
              <a:rPr lang="en-US" altLang="en-US">
                <a:latin typeface="Calibri" panose="020F0502020204030204" pitchFamily="34" charset="0"/>
                <a:cs typeface="Calibri" panose="020F0502020204030204" pitchFamily="34" charset="0"/>
              </a:rPr>
              <a:pPr eaLnBrk="1" hangingPunct="1"/>
              <a:t>54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155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a:extLst>
              <a:ext uri="{FF2B5EF4-FFF2-40B4-BE49-F238E27FC236}">
                <a16:creationId xmlns:a16="http://schemas.microsoft.com/office/drawing/2014/main" id="{2CF9020F-37E9-4538-B1DA-FA25299DE9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a:extLst>
              <a:ext uri="{FF2B5EF4-FFF2-40B4-BE49-F238E27FC236}">
                <a16:creationId xmlns:a16="http://schemas.microsoft.com/office/drawing/2014/main" id="{CBC9D541-4F17-4C37-86F6-2BE2D7502E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1972" name="Slide Number Placeholder 3">
            <a:extLst>
              <a:ext uri="{FF2B5EF4-FFF2-40B4-BE49-F238E27FC236}">
                <a16:creationId xmlns:a16="http://schemas.microsoft.com/office/drawing/2014/main" id="{01CF5527-A291-4B6E-B8F5-C758920084C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8061C16-A89D-4E9D-9C64-1D1BF14FE921}" type="slidenum">
              <a:rPr lang="en-US" altLang="en-US">
                <a:latin typeface="Calibri" panose="020F0502020204030204" pitchFamily="34" charset="0"/>
                <a:cs typeface="Calibri" panose="020F0502020204030204" pitchFamily="34" charset="0"/>
              </a:rPr>
              <a:pPr eaLnBrk="1" hangingPunct="1"/>
              <a:t>55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245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a:extLst>
              <a:ext uri="{FF2B5EF4-FFF2-40B4-BE49-F238E27FC236}">
                <a16:creationId xmlns:a16="http://schemas.microsoft.com/office/drawing/2014/main" id="{9F2C2A33-A307-4DE8-9002-D441F59BAC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Notes Placeholder 2">
            <a:extLst>
              <a:ext uri="{FF2B5EF4-FFF2-40B4-BE49-F238E27FC236}">
                <a16:creationId xmlns:a16="http://schemas.microsoft.com/office/drawing/2014/main" id="{E66E39D7-35ED-44D9-A432-4D01EAB7BC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4020" name="Slide Number Placeholder 3">
            <a:extLst>
              <a:ext uri="{FF2B5EF4-FFF2-40B4-BE49-F238E27FC236}">
                <a16:creationId xmlns:a16="http://schemas.microsoft.com/office/drawing/2014/main" id="{00865A71-776E-4022-A086-58F7FA84047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FEB9BC-0039-4209-982C-D62EECDCCE2E}" type="slidenum">
              <a:rPr lang="en-US" altLang="en-US">
                <a:latin typeface="Calibri" panose="020F0502020204030204" pitchFamily="34" charset="0"/>
                <a:cs typeface="Calibri" panose="020F0502020204030204" pitchFamily="34" charset="0"/>
              </a:rPr>
              <a:pPr eaLnBrk="1" hangingPunct="1"/>
              <a:t>57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784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4B902FA5-4733-4C0A-AD5F-BCD5F13E65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a:extLst>
              <a:ext uri="{FF2B5EF4-FFF2-40B4-BE49-F238E27FC236}">
                <a16:creationId xmlns:a16="http://schemas.microsoft.com/office/drawing/2014/main" id="{DD40FB39-1468-4ED9-88F5-4B8334AD25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6132" name="Slide Number Placeholder 3">
            <a:extLst>
              <a:ext uri="{FF2B5EF4-FFF2-40B4-BE49-F238E27FC236}">
                <a16:creationId xmlns:a16="http://schemas.microsoft.com/office/drawing/2014/main" id="{6FE15CF0-9469-4292-9CBC-0837F07529A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A81291-52E5-40DC-B1F4-0879481E298B}" type="slidenum">
              <a:rPr lang="en-US" altLang="en-US">
                <a:latin typeface="Calibri" panose="020F0502020204030204" pitchFamily="34" charset="0"/>
                <a:cs typeface="Calibri" panose="020F0502020204030204" pitchFamily="34" charset="0"/>
              </a:rPr>
              <a:pPr eaLnBrk="1" hangingPunct="1"/>
              <a:t>10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9456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0A46A61D-8743-4130-A02C-0EB2D7317E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a:extLst>
              <a:ext uri="{FF2B5EF4-FFF2-40B4-BE49-F238E27FC236}">
                <a16:creationId xmlns:a16="http://schemas.microsoft.com/office/drawing/2014/main" id="{ED46E7E3-DF35-4EC0-8276-5235419E3D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1188" name="Slide Number Placeholder 3">
            <a:extLst>
              <a:ext uri="{FF2B5EF4-FFF2-40B4-BE49-F238E27FC236}">
                <a16:creationId xmlns:a16="http://schemas.microsoft.com/office/drawing/2014/main" id="{F34075AD-5CF8-4165-93CD-1086658BD7D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585EF9-848F-4EB0-A7EA-4109F299E0FE}" type="slidenum">
              <a:rPr lang="en-US" altLang="en-US">
                <a:latin typeface="Calibri" panose="020F0502020204030204" pitchFamily="34" charset="0"/>
                <a:cs typeface="Calibri" panose="020F0502020204030204" pitchFamily="34" charset="0"/>
              </a:rPr>
              <a:pPr eaLnBrk="1" hangingPunct="1"/>
              <a:t>63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182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1B9745CF-856F-4575-8CF6-981D2D457D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a:extLst>
              <a:ext uri="{FF2B5EF4-FFF2-40B4-BE49-F238E27FC236}">
                <a16:creationId xmlns:a16="http://schemas.microsoft.com/office/drawing/2014/main" id="{B1A8A3EA-AF9B-48B0-A191-5B3D225211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4" name="Slide Number Placeholder 3">
            <a:extLst>
              <a:ext uri="{FF2B5EF4-FFF2-40B4-BE49-F238E27FC236}">
                <a16:creationId xmlns:a16="http://schemas.microsoft.com/office/drawing/2014/main" id="{2498AA45-E55C-4793-972A-EE103A94AA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DF64E4-DC6A-42DA-9C5F-5D27207F47F5}" type="slidenum">
              <a:rPr lang="en-US" altLang="en-US">
                <a:latin typeface="Calibri" panose="020F0502020204030204" pitchFamily="34" charset="0"/>
                <a:cs typeface="Calibri" panose="020F0502020204030204" pitchFamily="34" charset="0"/>
              </a:rPr>
              <a:pPr eaLnBrk="1" hangingPunct="1"/>
              <a:t>77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5400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a:extLst>
              <a:ext uri="{FF2B5EF4-FFF2-40B4-BE49-F238E27FC236}">
                <a16:creationId xmlns:a16="http://schemas.microsoft.com/office/drawing/2014/main" id="{7C01FC6C-BCCD-41FD-BAB2-86258F983F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a:extLst>
              <a:ext uri="{FF2B5EF4-FFF2-40B4-BE49-F238E27FC236}">
                <a16:creationId xmlns:a16="http://schemas.microsoft.com/office/drawing/2014/main" id="{4633B4E0-A1FA-41CE-93A9-1365B30F0D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0644" name="Slide Number Placeholder 3">
            <a:extLst>
              <a:ext uri="{FF2B5EF4-FFF2-40B4-BE49-F238E27FC236}">
                <a16:creationId xmlns:a16="http://schemas.microsoft.com/office/drawing/2014/main" id="{32DE71F1-ACE0-4A62-BA40-C103FD8E37B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8020F6-EFED-45FA-BCA6-F3BFE7C86C53}" type="slidenum">
              <a:rPr lang="en-US" altLang="en-US">
                <a:latin typeface="Calibri" panose="020F0502020204030204" pitchFamily="34" charset="0"/>
                <a:cs typeface="Calibri" panose="020F0502020204030204" pitchFamily="34" charset="0"/>
              </a:rPr>
              <a:pPr eaLnBrk="1" hangingPunct="1"/>
              <a:t>83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6301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C491844F-6DAD-47D7-82DF-97F9BE37A5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Notes Placeholder 2">
            <a:extLst>
              <a:ext uri="{FF2B5EF4-FFF2-40B4-BE49-F238E27FC236}">
                <a16:creationId xmlns:a16="http://schemas.microsoft.com/office/drawing/2014/main" id="{EF1A756D-6297-41C3-BC5B-C63044078E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1668" name="Slide Number Placeholder 3">
            <a:extLst>
              <a:ext uri="{FF2B5EF4-FFF2-40B4-BE49-F238E27FC236}">
                <a16:creationId xmlns:a16="http://schemas.microsoft.com/office/drawing/2014/main" id="{B099BB3B-F791-4C98-ABF4-95DB2650262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2DE61F6-FB39-432C-8745-7E420B59B679}" type="slidenum">
              <a:rPr lang="en-US" altLang="en-US">
                <a:latin typeface="Calibri" panose="020F0502020204030204" pitchFamily="34" charset="0"/>
                <a:cs typeface="Calibri" panose="020F0502020204030204" pitchFamily="34" charset="0"/>
              </a:rPr>
              <a:pPr eaLnBrk="1" hangingPunct="1"/>
              <a:t>84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275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a:extLst>
              <a:ext uri="{FF2B5EF4-FFF2-40B4-BE49-F238E27FC236}">
                <a16:creationId xmlns:a16="http://schemas.microsoft.com/office/drawing/2014/main" id="{37C77A58-0EAF-4F54-9911-DAD147EBD4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a:extLst>
              <a:ext uri="{FF2B5EF4-FFF2-40B4-BE49-F238E27FC236}">
                <a16:creationId xmlns:a16="http://schemas.microsoft.com/office/drawing/2014/main" id="{BFC177ED-3897-4146-B740-74EF72059F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7812" name="Slide Number Placeholder 3">
            <a:extLst>
              <a:ext uri="{FF2B5EF4-FFF2-40B4-BE49-F238E27FC236}">
                <a16:creationId xmlns:a16="http://schemas.microsoft.com/office/drawing/2014/main" id="{B9A78287-9041-4A20-B010-F5E34053D12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715165-CEEC-4E6A-BB9E-0DC974FDD3CE}" type="slidenum">
              <a:rPr lang="en-US" altLang="en-US">
                <a:latin typeface="Calibri" panose="020F0502020204030204" pitchFamily="34" charset="0"/>
                <a:cs typeface="Calibri" panose="020F0502020204030204" pitchFamily="34" charset="0"/>
              </a:rPr>
              <a:pPr eaLnBrk="1" hangingPunct="1"/>
              <a:t>91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5601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E54F01CD-E02C-4F09-89E7-0BDD76EBD1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Notes Placeholder 2">
            <a:extLst>
              <a:ext uri="{FF2B5EF4-FFF2-40B4-BE49-F238E27FC236}">
                <a16:creationId xmlns:a16="http://schemas.microsoft.com/office/drawing/2014/main" id="{6592D20E-EF29-4138-888C-C49BCFADC6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3956" name="Slide Number Placeholder 3">
            <a:extLst>
              <a:ext uri="{FF2B5EF4-FFF2-40B4-BE49-F238E27FC236}">
                <a16:creationId xmlns:a16="http://schemas.microsoft.com/office/drawing/2014/main" id="{FFE03C28-F04A-4A96-BF8A-0122E84ADC0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1B75A1-CDAF-4829-990E-2892E00E14B6}" type="slidenum">
              <a:rPr lang="en-US" altLang="en-US">
                <a:latin typeface="Calibri" panose="020F0502020204030204" pitchFamily="34" charset="0"/>
                <a:cs typeface="Calibri" panose="020F0502020204030204" pitchFamily="34" charset="0"/>
              </a:rPr>
              <a:pPr eaLnBrk="1" hangingPunct="1"/>
              <a:t>99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7891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a:extLst>
              <a:ext uri="{FF2B5EF4-FFF2-40B4-BE49-F238E27FC236}">
                <a16:creationId xmlns:a16="http://schemas.microsoft.com/office/drawing/2014/main" id="{2C06BFC7-0D18-472A-9B45-E7694DF83A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Notes Placeholder 2">
            <a:extLst>
              <a:ext uri="{FF2B5EF4-FFF2-40B4-BE49-F238E27FC236}">
                <a16:creationId xmlns:a16="http://schemas.microsoft.com/office/drawing/2014/main" id="{DCD88615-2BCF-406E-9DC4-4A36F66953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6004" name="Slide Number Placeholder 3">
            <a:extLst>
              <a:ext uri="{FF2B5EF4-FFF2-40B4-BE49-F238E27FC236}">
                <a16:creationId xmlns:a16="http://schemas.microsoft.com/office/drawing/2014/main" id="{C4059A7D-143A-4B3B-AC00-8B232449905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773664-7953-4ACB-87A5-2A52CAFB55BE}" type="slidenum">
              <a:rPr lang="en-US" altLang="en-US">
                <a:latin typeface="Calibri" panose="020F0502020204030204" pitchFamily="34" charset="0"/>
                <a:cs typeface="Calibri" panose="020F0502020204030204" pitchFamily="34" charset="0"/>
              </a:rPr>
              <a:pPr eaLnBrk="1" hangingPunct="1"/>
              <a:t>102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836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A4C41EE4-AE9E-401F-8EDB-778EEBD264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Notes Placeholder 2">
            <a:extLst>
              <a:ext uri="{FF2B5EF4-FFF2-40B4-BE49-F238E27FC236}">
                <a16:creationId xmlns:a16="http://schemas.microsoft.com/office/drawing/2014/main" id="{1015B528-3DCB-42FD-A171-A297AD478C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7028" name="Slide Number Placeholder 3">
            <a:extLst>
              <a:ext uri="{FF2B5EF4-FFF2-40B4-BE49-F238E27FC236}">
                <a16:creationId xmlns:a16="http://schemas.microsoft.com/office/drawing/2014/main" id="{751E2723-2F54-4C5A-BC70-E865EEF2543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DE44D1-8791-4B29-A27D-C99F4FF83F32}" type="slidenum">
              <a:rPr lang="en-US" altLang="en-US">
                <a:latin typeface="Calibri" panose="020F0502020204030204" pitchFamily="34" charset="0"/>
                <a:cs typeface="Calibri" panose="020F0502020204030204" pitchFamily="34" charset="0"/>
              </a:rPr>
              <a:pPr eaLnBrk="1" hangingPunct="1"/>
              <a:t>103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9646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a:extLst>
              <a:ext uri="{FF2B5EF4-FFF2-40B4-BE49-F238E27FC236}">
                <a16:creationId xmlns:a16="http://schemas.microsoft.com/office/drawing/2014/main" id="{8921A7F2-B233-4F5D-9CFC-46007478FF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a:extLst>
              <a:ext uri="{FF2B5EF4-FFF2-40B4-BE49-F238E27FC236}">
                <a16:creationId xmlns:a16="http://schemas.microsoft.com/office/drawing/2014/main" id="{0F715C48-0154-4150-9B64-77AE7D1230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8292" name="Slide Number Placeholder 3">
            <a:extLst>
              <a:ext uri="{FF2B5EF4-FFF2-40B4-BE49-F238E27FC236}">
                <a16:creationId xmlns:a16="http://schemas.microsoft.com/office/drawing/2014/main" id="{285DEDEE-6242-49E5-A835-C2958A3C031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1B8408-5D28-4BA2-9284-99D49DE52AD1}" type="slidenum">
              <a:rPr lang="en-US" altLang="en-US">
                <a:latin typeface="Calibri" panose="020F0502020204030204" pitchFamily="34" charset="0"/>
                <a:cs typeface="Calibri" panose="020F0502020204030204" pitchFamily="34" charset="0"/>
              </a:rPr>
              <a:pPr eaLnBrk="1" hangingPunct="1"/>
              <a:t>117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915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2AFE4E59-D240-4A50-9857-48FF6A5F37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Notes Placeholder 2">
            <a:extLst>
              <a:ext uri="{FF2B5EF4-FFF2-40B4-BE49-F238E27FC236}">
                <a16:creationId xmlns:a16="http://schemas.microsoft.com/office/drawing/2014/main" id="{E3D86AED-E0E7-40A1-B354-076DD35EA8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9316" name="Slide Number Placeholder 3">
            <a:extLst>
              <a:ext uri="{FF2B5EF4-FFF2-40B4-BE49-F238E27FC236}">
                <a16:creationId xmlns:a16="http://schemas.microsoft.com/office/drawing/2014/main" id="{80D0737B-7D33-43CC-98C0-8D3B7DD7A0F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3FB93A-2F31-402A-BC4B-2FEEEC5574EA}" type="slidenum">
              <a:rPr lang="en-US" altLang="en-US">
                <a:latin typeface="Calibri" panose="020F0502020204030204" pitchFamily="34" charset="0"/>
                <a:cs typeface="Calibri" panose="020F0502020204030204" pitchFamily="34" charset="0"/>
              </a:rPr>
              <a:pPr eaLnBrk="1" hangingPunct="1"/>
              <a:t>118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519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a:extLst>
              <a:ext uri="{FF2B5EF4-FFF2-40B4-BE49-F238E27FC236}">
                <a16:creationId xmlns:a16="http://schemas.microsoft.com/office/drawing/2014/main" id="{921FD34D-E2B4-4A1F-BF61-56CBE69198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a:extLst>
              <a:ext uri="{FF2B5EF4-FFF2-40B4-BE49-F238E27FC236}">
                <a16:creationId xmlns:a16="http://schemas.microsoft.com/office/drawing/2014/main" id="{52B308EC-3C23-4ACC-B9AF-4F6AEFD58A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1AC14EDD-7C99-4601-A077-907D13ECC36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1EC7B6-0F98-4D59-8458-88BE78EF75EE}" type="slidenum">
              <a:rPr lang="en-US" altLang="en-US">
                <a:latin typeface="Calibri" panose="020F0502020204030204" pitchFamily="34" charset="0"/>
                <a:cs typeface="Calibri" panose="020F0502020204030204" pitchFamily="34" charset="0"/>
              </a:rPr>
              <a:pPr eaLnBrk="1" hangingPunct="1"/>
              <a:t>11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8718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a:extLst>
              <a:ext uri="{FF2B5EF4-FFF2-40B4-BE49-F238E27FC236}">
                <a16:creationId xmlns:a16="http://schemas.microsoft.com/office/drawing/2014/main" id="{3E68A996-8E0D-488C-9020-42E79BC9EB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a:extLst>
              <a:ext uri="{FF2B5EF4-FFF2-40B4-BE49-F238E27FC236}">
                <a16:creationId xmlns:a16="http://schemas.microsoft.com/office/drawing/2014/main" id="{9FEEEFA3-3981-4E0E-AE14-CF83CEAC1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2388" name="Slide Number Placeholder 3">
            <a:extLst>
              <a:ext uri="{FF2B5EF4-FFF2-40B4-BE49-F238E27FC236}">
                <a16:creationId xmlns:a16="http://schemas.microsoft.com/office/drawing/2014/main" id="{9BEFCDB9-FEA4-46DA-B376-F35E36913E2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8351140-700E-4E4A-BE8A-6AE502900E39}" type="slidenum">
              <a:rPr lang="en-US" altLang="en-US">
                <a:latin typeface="Calibri" panose="020F0502020204030204" pitchFamily="34" charset="0"/>
                <a:cs typeface="Calibri" panose="020F0502020204030204" pitchFamily="34" charset="0"/>
              </a:rPr>
              <a:pPr eaLnBrk="1" hangingPunct="1"/>
              <a:t>122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4331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A194E82D-36CB-4C3E-9840-1313636DE7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a:extLst>
              <a:ext uri="{FF2B5EF4-FFF2-40B4-BE49-F238E27FC236}">
                <a16:creationId xmlns:a16="http://schemas.microsoft.com/office/drawing/2014/main" id="{E52CD018-C6F5-414E-82C0-391B290356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3412" name="Slide Number Placeholder 3">
            <a:extLst>
              <a:ext uri="{FF2B5EF4-FFF2-40B4-BE49-F238E27FC236}">
                <a16:creationId xmlns:a16="http://schemas.microsoft.com/office/drawing/2014/main" id="{40FB8062-9C44-4A47-B27C-27B87547ED6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D9122C-CC20-4718-8FD2-26E823CDA15C}" type="slidenum">
              <a:rPr lang="en-US" altLang="en-US">
                <a:latin typeface="Calibri" panose="020F0502020204030204" pitchFamily="34" charset="0"/>
                <a:cs typeface="Calibri" panose="020F0502020204030204" pitchFamily="34" charset="0"/>
              </a:rPr>
              <a:pPr eaLnBrk="1" hangingPunct="1"/>
              <a:t>123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812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a:extLst>
              <a:ext uri="{FF2B5EF4-FFF2-40B4-BE49-F238E27FC236}">
                <a16:creationId xmlns:a16="http://schemas.microsoft.com/office/drawing/2014/main" id="{F1484003-387C-4B5D-A5A9-06CFB00B32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a:extLst>
              <a:ext uri="{FF2B5EF4-FFF2-40B4-BE49-F238E27FC236}">
                <a16:creationId xmlns:a16="http://schemas.microsoft.com/office/drawing/2014/main" id="{2A6A8286-D556-4FFA-BCAE-E6A1982A01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7508" name="Slide Number Placeholder 3">
            <a:extLst>
              <a:ext uri="{FF2B5EF4-FFF2-40B4-BE49-F238E27FC236}">
                <a16:creationId xmlns:a16="http://schemas.microsoft.com/office/drawing/2014/main" id="{A6F75F53-3E66-4B4B-BF1B-4B8B0A415FA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42659EF-A0EB-4333-9CEE-320AD981CCC8}" type="slidenum">
              <a:rPr lang="en-US" altLang="en-US">
                <a:latin typeface="Calibri" panose="020F0502020204030204" pitchFamily="34" charset="0"/>
                <a:cs typeface="Calibri" panose="020F0502020204030204" pitchFamily="34" charset="0"/>
              </a:rPr>
              <a:pPr eaLnBrk="1" hangingPunct="1"/>
              <a:t>127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2397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B932DA82-9334-41B1-AF81-E662DCB61C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Notes Placeholder 2">
            <a:extLst>
              <a:ext uri="{FF2B5EF4-FFF2-40B4-BE49-F238E27FC236}">
                <a16:creationId xmlns:a16="http://schemas.microsoft.com/office/drawing/2014/main" id="{616DB760-4AEA-42EB-AE68-B3F5ACB540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9556" name="Slide Number Placeholder 3">
            <a:extLst>
              <a:ext uri="{FF2B5EF4-FFF2-40B4-BE49-F238E27FC236}">
                <a16:creationId xmlns:a16="http://schemas.microsoft.com/office/drawing/2014/main" id="{ECE32F49-73FB-4B6C-80CB-4355CD54293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4D3D00-DF8F-40A0-91BA-6EC24D386D9B}" type="slidenum">
              <a:rPr lang="en-US" altLang="en-US">
                <a:latin typeface="Calibri" panose="020F0502020204030204" pitchFamily="34" charset="0"/>
                <a:cs typeface="Calibri" panose="020F0502020204030204" pitchFamily="34" charset="0"/>
              </a:rPr>
              <a:pPr eaLnBrk="1" hangingPunct="1"/>
              <a:t>129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9924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4A3D6573-A934-4DCB-815D-CF9A7AFBCD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a:extLst>
              <a:ext uri="{FF2B5EF4-FFF2-40B4-BE49-F238E27FC236}">
                <a16:creationId xmlns:a16="http://schemas.microsoft.com/office/drawing/2014/main" id="{C75108A5-9259-4FC2-9D51-192B5AB99B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08B7D3D4-0554-45A3-B319-E226BE42818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E14248-5A41-44FC-AEBA-0F4B1CE2517B}" type="slidenum">
              <a:rPr lang="en-US" altLang="en-US">
                <a:latin typeface="Calibri" panose="020F0502020204030204" pitchFamily="34" charset="0"/>
                <a:cs typeface="Calibri" panose="020F0502020204030204" pitchFamily="34" charset="0"/>
              </a:rPr>
              <a:pPr eaLnBrk="1" hangingPunct="1"/>
              <a:t>142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7847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148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258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149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8975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263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6244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830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538B61C0-90E5-4261-BB6F-147BA5C21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1CAB97C6-20ED-43A1-8040-3B36BB3F1C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C58A7A38-01A4-4638-BE8C-9EF4F0F755A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5CC64F-B0F9-485D-8EB2-C7F55BAAAAFF}" type="slidenum">
              <a:rPr lang="en-US" altLang="en-US">
                <a:latin typeface="Calibri" panose="020F0502020204030204" pitchFamily="34" charset="0"/>
                <a:cs typeface="Calibri" panose="020F0502020204030204" pitchFamily="34" charset="0"/>
              </a:rPr>
              <a:pPr eaLnBrk="1" hangingPunct="1"/>
              <a:t>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3315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2320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373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1819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3151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159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2752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161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893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162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30470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169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7316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3255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484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a:extLst>
              <a:ext uri="{FF2B5EF4-FFF2-40B4-BE49-F238E27FC236}">
                <a16:creationId xmlns:a16="http://schemas.microsoft.com/office/drawing/2014/main" id="{57149EA5-9AAE-4C69-856E-97D544E659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a:extLst>
              <a:ext uri="{FF2B5EF4-FFF2-40B4-BE49-F238E27FC236}">
                <a16:creationId xmlns:a16="http://schemas.microsoft.com/office/drawing/2014/main" id="{37B2ADC6-2CB3-4516-8508-635F7FF906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79A351F5-4222-400D-A4E8-0B6B3A39AA2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0D6A3F-156E-4744-BA2F-50FDFDD310A2}" type="slidenum">
              <a:rPr lang="en-US" altLang="en-US">
                <a:latin typeface="Calibri" panose="020F0502020204030204" pitchFamily="34" charset="0"/>
                <a:cs typeface="Calibri" panose="020F0502020204030204" pitchFamily="34" charset="0"/>
              </a:rPr>
              <a:pPr eaLnBrk="1" hangingPunct="1"/>
              <a:t>14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4457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64417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4481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49853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8030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179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6203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180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26764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181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60698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183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0110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191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8057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192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7622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BD44A809-9A7F-40DF-95AF-1ED1DD1958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a:extLst>
              <a:ext uri="{FF2B5EF4-FFF2-40B4-BE49-F238E27FC236}">
                <a16:creationId xmlns:a16="http://schemas.microsoft.com/office/drawing/2014/main" id="{00A8399F-630B-420F-8574-92F9D9706E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2DE09AA0-971D-48A7-86A0-525645D9B7B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5F56F5-FA1F-4CB4-A56B-ADC4DCB69A32}" type="slidenum">
              <a:rPr lang="en-US" altLang="en-US">
                <a:latin typeface="Calibri" panose="020F0502020204030204" pitchFamily="34" charset="0"/>
                <a:cs typeface="Calibri" panose="020F0502020204030204" pitchFamily="34" charset="0"/>
              </a:rPr>
              <a:pPr eaLnBrk="1" hangingPunct="1"/>
              <a:t>15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0244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25C1688-262C-4BF5-AE29-E6D046684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412C9E81-63DC-45BF-BD07-6123F3D96D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1844" name="Slide Number Placeholder 3">
            <a:extLst>
              <a:ext uri="{FF2B5EF4-FFF2-40B4-BE49-F238E27FC236}">
                <a16:creationId xmlns:a16="http://schemas.microsoft.com/office/drawing/2014/main" id="{858499BB-75DF-4884-903F-393430AECA4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C40DD1-7B7A-421C-BE97-477207BC9750}" type="slidenum">
              <a:rPr lang="en-US" altLang="en-US">
                <a:latin typeface="Calibri" panose="020F0502020204030204" pitchFamily="34" charset="0"/>
                <a:cs typeface="Calibri" panose="020F0502020204030204" pitchFamily="34" charset="0"/>
              </a:rPr>
              <a:pPr eaLnBrk="1" hangingPunct="1"/>
              <a:t>193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31203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9641867D-58C8-4FE4-AA8A-43E60E6D4E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es Placeholder 2">
            <a:extLst>
              <a:ext uri="{FF2B5EF4-FFF2-40B4-BE49-F238E27FC236}">
                <a16:creationId xmlns:a16="http://schemas.microsoft.com/office/drawing/2014/main" id="{C0EF0346-8937-4D33-88ED-B53FB48F24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0C521DF4-4514-407F-8DA7-FF853896BEA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46C5D6-198E-4335-8FFC-DDEEB7E9D2B3}" type="slidenum">
              <a:rPr lang="en-US" altLang="en-US">
                <a:latin typeface="Calibri" panose="020F0502020204030204" pitchFamily="34" charset="0"/>
              </a:rPr>
              <a:pPr eaLnBrk="1" hangingPunct="1"/>
              <a:t>194</a:t>
            </a:fld>
            <a:endParaRPr lang="en-US" altLang="en-US">
              <a:latin typeface="Calibri" panose="020F0502020204030204" pitchFamily="34" charset="0"/>
            </a:endParaRPr>
          </a:p>
        </p:txBody>
      </p:sp>
    </p:spTree>
    <p:extLst>
      <p:ext uri="{BB962C8B-B14F-4D97-AF65-F5344CB8AC3E}">
        <p14:creationId xmlns:p14="http://schemas.microsoft.com/office/powerpoint/2010/main" val="2466213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a:extLst>
              <a:ext uri="{FF2B5EF4-FFF2-40B4-BE49-F238E27FC236}">
                <a16:creationId xmlns:a16="http://schemas.microsoft.com/office/drawing/2014/main" id="{285E805C-F8AF-454B-B62F-79C7587979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a:extLst>
              <a:ext uri="{FF2B5EF4-FFF2-40B4-BE49-F238E27FC236}">
                <a16:creationId xmlns:a16="http://schemas.microsoft.com/office/drawing/2014/main" id="{63888755-469B-4A15-997D-3EDACE5B37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04518EB7-DE2A-47A1-BDB0-C726FC13AC9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934C697-944A-43E8-9DF5-C4595B0718E3}" type="slidenum">
              <a:rPr lang="en-US" altLang="en-US">
                <a:latin typeface="Calibri" panose="020F0502020204030204" pitchFamily="34" charset="0"/>
              </a:rPr>
              <a:pPr eaLnBrk="1" hangingPunct="1"/>
              <a:t>199</a:t>
            </a:fld>
            <a:endParaRPr lang="en-US" altLang="en-US">
              <a:latin typeface="Calibri" panose="020F0502020204030204" pitchFamily="34" charset="0"/>
            </a:endParaRPr>
          </a:p>
        </p:txBody>
      </p:sp>
    </p:spTree>
    <p:extLst>
      <p:ext uri="{BB962C8B-B14F-4D97-AF65-F5344CB8AC3E}">
        <p14:creationId xmlns:p14="http://schemas.microsoft.com/office/powerpoint/2010/main" val="3228240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DDC447C0-8F30-4397-9EB2-96E6828863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Notes Placeholder 2">
            <a:extLst>
              <a:ext uri="{FF2B5EF4-FFF2-40B4-BE49-F238E27FC236}">
                <a16:creationId xmlns:a16="http://schemas.microsoft.com/office/drawing/2014/main" id="{08FD6A07-4781-4EF6-8BF5-7AB1BB3D08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2AD5B0B4-DA30-4AA3-96F8-8791CBA0003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72A6E7-4D9C-40F4-94E2-8CAFC9C188F9}" type="slidenum">
              <a:rPr lang="en-US" altLang="en-US">
                <a:latin typeface="Calibri" panose="020F0502020204030204" pitchFamily="34" charset="0"/>
              </a:rPr>
              <a:pPr eaLnBrk="1" hangingPunct="1"/>
              <a:t>200</a:t>
            </a:fld>
            <a:endParaRPr lang="en-US" altLang="en-US">
              <a:latin typeface="Calibri" panose="020F0502020204030204" pitchFamily="34" charset="0"/>
            </a:endParaRPr>
          </a:p>
        </p:txBody>
      </p:sp>
    </p:spTree>
    <p:extLst>
      <p:ext uri="{BB962C8B-B14F-4D97-AF65-F5344CB8AC3E}">
        <p14:creationId xmlns:p14="http://schemas.microsoft.com/office/powerpoint/2010/main" val="1725972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a:extLst>
              <a:ext uri="{FF2B5EF4-FFF2-40B4-BE49-F238E27FC236}">
                <a16:creationId xmlns:a16="http://schemas.microsoft.com/office/drawing/2014/main" id="{43B752CA-54F9-494A-98A9-10025BD975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a:extLst>
              <a:ext uri="{FF2B5EF4-FFF2-40B4-BE49-F238E27FC236}">
                <a16:creationId xmlns:a16="http://schemas.microsoft.com/office/drawing/2014/main" id="{DF87B58D-E0F4-449E-8B42-86C74DA796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8A4D0AF7-9FEB-421C-B7F0-C51F4A07680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C3DDD3-BBEB-4345-92C9-24B0531A9250}" type="slidenum">
              <a:rPr lang="en-US" altLang="en-US">
                <a:latin typeface="Calibri" panose="020F0502020204030204" pitchFamily="34" charset="0"/>
              </a:rPr>
              <a:pPr eaLnBrk="1" hangingPunct="1"/>
              <a:t>201</a:t>
            </a:fld>
            <a:endParaRPr lang="en-US" altLang="en-US">
              <a:latin typeface="Calibri" panose="020F0502020204030204" pitchFamily="34" charset="0"/>
            </a:endParaRPr>
          </a:p>
        </p:txBody>
      </p:sp>
    </p:spTree>
    <p:extLst>
      <p:ext uri="{BB962C8B-B14F-4D97-AF65-F5344CB8AC3E}">
        <p14:creationId xmlns:p14="http://schemas.microsoft.com/office/powerpoint/2010/main" val="24119296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7F058D26-7C53-4D62-B9C0-40E26C3BAD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a:extLst>
              <a:ext uri="{FF2B5EF4-FFF2-40B4-BE49-F238E27FC236}">
                <a16:creationId xmlns:a16="http://schemas.microsoft.com/office/drawing/2014/main" id="{9D2CB54F-D7DA-4650-A27A-C716950D35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0C8F9993-0B3F-4B2B-A6C2-E85A18539E0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1DAE33-88AE-4041-8022-7B7E689C5D01}" type="slidenum">
              <a:rPr lang="en-US" altLang="en-US">
                <a:latin typeface="Calibri" panose="020F0502020204030204" pitchFamily="34" charset="0"/>
              </a:rPr>
              <a:pPr eaLnBrk="1" hangingPunct="1"/>
              <a:t>207</a:t>
            </a:fld>
            <a:endParaRPr lang="en-US" altLang="en-US">
              <a:latin typeface="Calibri" panose="020F0502020204030204" pitchFamily="34" charset="0"/>
            </a:endParaRPr>
          </a:p>
        </p:txBody>
      </p:sp>
    </p:spTree>
    <p:extLst>
      <p:ext uri="{BB962C8B-B14F-4D97-AF65-F5344CB8AC3E}">
        <p14:creationId xmlns:p14="http://schemas.microsoft.com/office/powerpoint/2010/main" val="4844529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a:extLst>
              <a:ext uri="{FF2B5EF4-FFF2-40B4-BE49-F238E27FC236}">
                <a16:creationId xmlns:a16="http://schemas.microsoft.com/office/drawing/2014/main" id="{439FD10D-BB08-47E7-A7B5-9435D46EB2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a:extLst>
              <a:ext uri="{FF2B5EF4-FFF2-40B4-BE49-F238E27FC236}">
                <a16:creationId xmlns:a16="http://schemas.microsoft.com/office/drawing/2014/main" id="{B83B5B9E-4E39-4052-BADA-A74B753284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684" name="Slide Number Placeholder 3">
            <a:extLst>
              <a:ext uri="{FF2B5EF4-FFF2-40B4-BE49-F238E27FC236}">
                <a16:creationId xmlns:a16="http://schemas.microsoft.com/office/drawing/2014/main" id="{754FB4E2-6B18-4676-B662-E224EDC73F2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077F13-F8A8-489F-8674-FEB4D38529BE}" type="slidenum">
              <a:rPr lang="en-US" altLang="en-US">
                <a:latin typeface="Calibri" panose="020F0502020204030204" pitchFamily="34" charset="0"/>
              </a:rPr>
              <a:pPr eaLnBrk="1" hangingPunct="1"/>
              <a:t>215</a:t>
            </a:fld>
            <a:endParaRPr lang="en-US" altLang="en-US">
              <a:latin typeface="Calibri" panose="020F0502020204030204" pitchFamily="34" charset="0"/>
            </a:endParaRPr>
          </a:p>
        </p:txBody>
      </p:sp>
    </p:spTree>
    <p:extLst>
      <p:ext uri="{BB962C8B-B14F-4D97-AF65-F5344CB8AC3E}">
        <p14:creationId xmlns:p14="http://schemas.microsoft.com/office/powerpoint/2010/main" val="189032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a:extLst>
              <a:ext uri="{FF2B5EF4-FFF2-40B4-BE49-F238E27FC236}">
                <a16:creationId xmlns:a16="http://schemas.microsoft.com/office/drawing/2014/main" id="{4B2E8A3C-6157-455D-B339-287E3CDF2B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a:extLst>
              <a:ext uri="{FF2B5EF4-FFF2-40B4-BE49-F238E27FC236}">
                <a16:creationId xmlns:a16="http://schemas.microsoft.com/office/drawing/2014/main" id="{31C27A55-25A0-42C0-89A5-F713EDE5B2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8180" name="Slide Number Placeholder 3">
            <a:extLst>
              <a:ext uri="{FF2B5EF4-FFF2-40B4-BE49-F238E27FC236}">
                <a16:creationId xmlns:a16="http://schemas.microsoft.com/office/drawing/2014/main" id="{7F7FCF4E-A872-4596-9307-E060901A765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46C376-9B16-42FC-9C4E-17B175B8EE1F}" type="slidenum">
              <a:rPr lang="en-US" altLang="en-US">
                <a:latin typeface="Calibri" panose="020F0502020204030204" pitchFamily="34" charset="0"/>
                <a:cs typeface="Calibri" panose="020F0502020204030204" pitchFamily="34" charset="0"/>
              </a:rPr>
              <a:pPr eaLnBrk="1" hangingPunct="1"/>
              <a:t>16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0619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18714AA3-938F-46AD-98DD-A82DD0475B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Notes Placeholder 2">
            <a:extLst>
              <a:ext uri="{FF2B5EF4-FFF2-40B4-BE49-F238E27FC236}">
                <a16:creationId xmlns:a16="http://schemas.microsoft.com/office/drawing/2014/main" id="{D4645386-3CC2-4362-9027-0B98A0D1D9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8180" name="Slide Number Placeholder 3">
            <a:extLst>
              <a:ext uri="{FF2B5EF4-FFF2-40B4-BE49-F238E27FC236}">
                <a16:creationId xmlns:a16="http://schemas.microsoft.com/office/drawing/2014/main" id="{4F06D7F6-CD27-435E-8FF6-5E399D6385A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2CE9A1-8DE4-4093-B2A8-BCE84633A305}" type="slidenum">
              <a:rPr lang="en-US" altLang="en-US">
                <a:latin typeface="Calibri" panose="020F0502020204030204" pitchFamily="34" charset="0"/>
                <a:cs typeface="Calibri" panose="020F0502020204030204" pitchFamily="34" charset="0"/>
              </a:rPr>
              <a:pPr eaLnBrk="1" hangingPunct="1"/>
              <a:t>17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3485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grpSp>
        <p:nvGrpSpPr>
          <p:cNvPr id="5" name="Group 18"/>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ct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endParaRPr lang="en-US" dirty="0"/>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ct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fld id="{87C759B2-A9EF-4EEF-B0B2-6854C4E32202}" type="datetime1">
              <a:rPr lang="en-US" smtClean="0"/>
              <a:t>8/13/2017</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6C3D4814-E5FE-4420-B2D3-6C056B04B4BC}" type="slidenum">
              <a:rPr lang="en-US" smtClean="0"/>
              <a:t>‹#›</a:t>
            </a:fld>
            <a:endParaRPr lang="en-US"/>
          </a:p>
        </p:txBody>
      </p:sp>
      <p:sp>
        <p:nvSpPr>
          <p:cNvPr id="14" name="Footer Placeholder 18"/>
          <p:cNvSpPr>
            <a:spLocks noGrp="1"/>
          </p:cNvSpPr>
          <p:nvPr>
            <p:ph type="ftr" sz="quarter" idx="12"/>
          </p:nvPr>
        </p:nvSpPr>
        <p:spPr>
          <a:xfrm>
            <a:off x="3657600" y="6408739"/>
            <a:ext cx="5317067" cy="365125"/>
          </a:xfrm>
        </p:spPr>
        <p:txBody>
          <a:bodyPr/>
          <a:lstStyle>
            <a:lvl1pPr>
              <a:defRPr>
                <a:solidFill>
                  <a:schemeClr val="accent1">
                    <a:tint val="20000"/>
                  </a:schemeClr>
                </a:solidFill>
              </a:defRPr>
            </a:lvl1pPr>
            <a:extLst/>
          </a:lstStyle>
          <a:p>
            <a:r>
              <a:rPr lang="en-US"/>
              <a:t>© Copyright 1992-2018 by Pearson Education, Inc. All Rights Reserved.</a:t>
            </a:r>
          </a:p>
        </p:txBody>
      </p:sp>
    </p:spTree>
    <p:extLst>
      <p:ext uri="{BB962C8B-B14F-4D97-AF65-F5344CB8AC3E}">
        <p14:creationId xmlns:p14="http://schemas.microsoft.com/office/powerpoint/2010/main" val="209947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AE25D543-82E2-4A69-AA0C-7EC0769B0B27}" type="datetime1">
              <a:rPr lang="en-US" smtClean="0"/>
              <a:t>8/13/2017</a:t>
            </a:fld>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113449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F8FD4E98-4A80-4A4B-AA4C-0EECA52DD935}" type="datetime1">
              <a:rPr lang="en-US" smtClean="0"/>
              <a:t>8/13/2017</a:t>
            </a:fld>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84812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1"/>
          <p:cNvSpPr>
            <a:spLocks noGrp="1"/>
          </p:cNvSpPr>
          <p:nvPr>
            <p:ph type="ftr" sz="quarter" idx="11"/>
          </p:nvPr>
        </p:nvSpPr>
        <p:spPr>
          <a:xfrm>
            <a:off x="4488296" y="6408739"/>
            <a:ext cx="7044267" cy="365125"/>
          </a:xfrm>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344910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fld id="{B32A3D3E-A6A0-49D9-BEAB-163CD8C9B4ED}" type="datetime1">
              <a:rPr lang="en-US" smtClean="0"/>
              <a:t>8/13/2017</a:t>
            </a:fld>
            <a:endParaRPr lang="en-US"/>
          </a:p>
        </p:txBody>
      </p:sp>
      <p:sp>
        <p:nvSpPr>
          <p:cNvPr id="8" name="Footer Placeholder 4"/>
          <p:cNvSpPr>
            <a:spLocks noGrp="1"/>
          </p:cNvSpPr>
          <p:nvPr>
            <p:ph type="ftr" sz="quarter" idx="11"/>
          </p:nvPr>
        </p:nvSpPr>
        <p:spPr>
          <a:xfrm>
            <a:off x="5486400" y="6408739"/>
            <a:ext cx="3488267" cy="365125"/>
          </a:xfrm>
        </p:spPr>
        <p:txBody>
          <a:bodyPr/>
          <a:lstStyle>
            <a:lvl1pPr>
              <a:defRPr/>
            </a:lvl1pPr>
            <a:extLst/>
          </a:lstStyle>
          <a:p>
            <a:r>
              <a:rPr lang="en-US"/>
              <a:t>© Copyright 1992-2018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71199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6" name="Date Placeholder 3"/>
          <p:cNvSpPr>
            <a:spLocks noGrp="1"/>
          </p:cNvSpPr>
          <p:nvPr>
            <p:ph type="dt" sz="half" idx="10"/>
          </p:nvPr>
        </p:nvSpPr>
        <p:spPr/>
        <p:txBody>
          <a:bodyPr/>
          <a:lstStyle>
            <a:lvl1pPr>
              <a:defRPr smtClean="0"/>
            </a:lvl1pPr>
            <a:extLst/>
          </a:lstStyle>
          <a:p>
            <a:fld id="{B2D54426-C904-4FF9-B011-F194DA175042}" type="datetime1">
              <a:rPr lang="en-US" smtClean="0"/>
              <a:t>8/13/2017</a:t>
            </a:fld>
            <a:endParaRPr lang="en-US"/>
          </a:p>
        </p:txBody>
      </p:sp>
      <p:sp>
        <p:nvSpPr>
          <p:cNvPr id="7" name="Footer Placeholder 4"/>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32942981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fld id="{621B6448-7FFA-480E-A655-51B70228859A}" type="datetime1">
              <a:rPr lang="en-US" smtClean="0"/>
              <a:t>8/13/2017</a:t>
            </a:fld>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32319578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fld id="{6299FC20-773C-4381-A5CD-B69324CE8A0D}" type="datetime1">
              <a:rPr lang="en-US" smtClean="0"/>
              <a:t>8/13/2017</a:t>
            </a:fld>
            <a:endParaRPr lang="en-US"/>
          </a:p>
        </p:txBody>
      </p:sp>
      <p:sp>
        <p:nvSpPr>
          <p:cNvPr id="8" name="Footer Placeholder 7"/>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163267602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fld id="{3B731B3B-2EA7-4774-B74C-36BFEE8851D4}" type="datetime1">
              <a:rPr lang="en-US" smtClean="0"/>
              <a:t>8/13/2017</a:t>
            </a:fld>
            <a:endParaRPr lang="en-US"/>
          </a:p>
        </p:txBody>
      </p:sp>
      <p:sp>
        <p:nvSpPr>
          <p:cNvPr id="4" name="Footer Placeholder 3"/>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141201166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09B4E36C-196E-4B07-A5ED-F527C42ABF86}" type="datetime1">
              <a:rPr lang="en-US" smtClean="0"/>
              <a:t>8/13/2017</a:t>
            </a:fld>
            <a:endParaRPr lang="en-US"/>
          </a:p>
        </p:txBody>
      </p:sp>
      <p:sp>
        <p:nvSpPr>
          <p:cNvPr id="3"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336588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fld id="{AA9C71E7-ADBD-4BE9-9D91-D22BA18A1814}" type="datetime1">
              <a:rPr lang="en-US" smtClean="0"/>
              <a:t>8/13/2017</a:t>
            </a:fld>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330744380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666751" y="5945188"/>
            <a:ext cx="6587067"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6" name="Freeform 18"/>
          <p:cNvSpPr>
            <a:spLocks/>
          </p:cNvSpPr>
          <p:nvPr/>
        </p:nvSpPr>
        <p:spPr bwMode="auto">
          <a:xfrm>
            <a:off x="647700" y="5938838"/>
            <a:ext cx="4921251"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7" name="Right Triangle 6"/>
          <p:cNvSpPr>
            <a:spLocks/>
          </p:cNvSpPr>
          <p:nvPr/>
        </p:nvSpPr>
        <p:spPr bwMode="auto">
          <a:xfrm>
            <a:off x="-8056" y="5791253"/>
            <a:ext cx="4536419"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fld id="{2BCD1C50-C0D0-40E5-A5B3-BFFD5051C462}" type="datetime1">
              <a:rPr lang="en-US" smtClean="0"/>
              <a:t>8/13/2017</a:t>
            </a:fld>
            <a:endParaRPr lang="en-US"/>
          </a:p>
        </p:txBody>
      </p:sp>
      <p:sp>
        <p:nvSpPr>
          <p:cNvPr id="12" name="Footer Placeholder 5"/>
          <p:cNvSpPr>
            <a:spLocks noGrp="1"/>
          </p:cNvSpPr>
          <p:nvPr>
            <p:ph type="ftr" sz="quarter" idx="11"/>
          </p:nvPr>
        </p:nvSpPr>
        <p:spPr>
          <a:xfrm>
            <a:off x="5839884" y="6408739"/>
            <a:ext cx="3134783" cy="365125"/>
          </a:xfrm>
        </p:spPr>
        <p:txBody>
          <a:bodyPr/>
          <a:lstStyle>
            <a:lvl1pPr>
              <a:defRPr>
                <a:solidFill>
                  <a:schemeClr val="tx1"/>
                </a:solidFill>
              </a:defRPr>
            </a:lvl1pPr>
            <a:extLst/>
          </a:lstStyle>
          <a:p>
            <a:r>
              <a:rPr lang="en-US"/>
              <a:t>© Copyright 1992-2018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209882260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Cambria" panose="02040503050406030204" pitchFamily="18" charset="0"/>
                <a:cs typeface="+mn-cs"/>
              </a:defRPr>
            </a:lvl1pPr>
            <a:extLst/>
          </a:lstStyle>
          <a:p>
            <a:fld id="{0EA98E1A-10AE-47E1-B6E4-C0F82EE4F674}" type="datetime1">
              <a:rPr lang="en-US" smtClean="0"/>
              <a:t>8/13/2017</a:t>
            </a:fld>
            <a:endParaRPr lang="en-US"/>
          </a:p>
        </p:txBody>
      </p:sp>
      <p:sp>
        <p:nvSpPr>
          <p:cNvPr id="22" name="Footer Placeholder 21"/>
          <p:cNvSpPr>
            <a:spLocks noGrp="1"/>
          </p:cNvSpPr>
          <p:nvPr>
            <p:ph type="ftr" sz="quarter" idx="3"/>
          </p:nvPr>
        </p:nvSpPr>
        <p:spPr>
          <a:xfrm>
            <a:off x="609600" y="6408739"/>
            <a:ext cx="8365067"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Cambria" panose="02040503050406030204" pitchFamily="18" charset="0"/>
                <a:cs typeface="+mn-cs"/>
              </a:defRPr>
            </a:lvl1pPr>
            <a:extLst/>
          </a:lstStyle>
          <a:p>
            <a:r>
              <a:rPr lang="en-US"/>
              <a:t>© Copyright 1992-2018 by Pearson Education, Inc. All Rights Reserved.</a:t>
            </a:r>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Cambria" panose="02040503050406030204" pitchFamily="18" charset="0"/>
                <a:cs typeface="Calibri" panose="020F0502020204030204" pitchFamily="34" charset="0"/>
              </a:defRPr>
            </a:lvl1pPr>
          </a:lstStyle>
          <a:p>
            <a:fld id="{6C3D4814-E5FE-4420-B2D3-6C056B04B4BC}" type="slidenum">
              <a:rPr lang="en-US" smtClean="0"/>
              <a:t>‹#›</a:t>
            </a:fld>
            <a:endParaRPr lang="en-US"/>
          </a:p>
        </p:txBody>
      </p:sp>
    </p:spTree>
    <p:extLst>
      <p:ext uri="{BB962C8B-B14F-4D97-AF65-F5344CB8AC3E}">
        <p14:creationId xmlns:p14="http://schemas.microsoft.com/office/powerpoint/2010/main" val="2348974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Cambria" panose="02040503050406030204" pitchFamily="18" charset="0"/>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Cambria" panose="02040503050406030204" pitchFamily="18" charset="0"/>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Cambria" panose="02040503050406030204" pitchFamily="18" charset="0"/>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http://docs.oracle.com/javase/7/docs/api/java/util/concurrent/package-summary.html"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hyperlink" Target="http://download.java.net/jdk8/docs/api/java/util/concurrent/package-summary.html" TargetMode="Externa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7D70-6B16-4B03-9637-EB524514F7F8}"/>
              </a:ext>
            </a:extLst>
          </p:cNvPr>
          <p:cNvSpPr>
            <a:spLocks noGrp="1"/>
          </p:cNvSpPr>
          <p:nvPr>
            <p:ph type="ctrTitle"/>
          </p:nvPr>
        </p:nvSpPr>
        <p:spPr/>
        <p:txBody>
          <a:bodyPr>
            <a:normAutofit/>
          </a:bodyPr>
          <a:lstStyle/>
          <a:p>
            <a:pPr fontAlgn="auto">
              <a:spcAft>
                <a:spcPts val="0"/>
              </a:spcAft>
              <a:defRPr/>
            </a:pPr>
            <a:r>
              <a:rPr lang="en-US" dirty="0"/>
              <a:t>Chapter 23</a:t>
            </a:r>
            <a:br>
              <a:rPr lang="en-US" dirty="0"/>
            </a:br>
            <a:r>
              <a:rPr lang="en-US" dirty="0"/>
              <a:t>Concurrency</a:t>
            </a:r>
          </a:p>
        </p:txBody>
      </p:sp>
      <p:sp>
        <p:nvSpPr>
          <p:cNvPr id="10243" name="Subtitle 2">
            <a:extLst>
              <a:ext uri="{FF2B5EF4-FFF2-40B4-BE49-F238E27FC236}">
                <a16:creationId xmlns:a16="http://schemas.microsoft.com/office/drawing/2014/main" id="{709CAFA5-98F5-4DF3-8DCE-C18D5D5DA4AD}"/>
              </a:ext>
            </a:extLst>
          </p:cNvPr>
          <p:cNvSpPr>
            <a:spLocks noGrp="1"/>
          </p:cNvSpPr>
          <p:nvPr>
            <p:ph type="subTitle" idx="1"/>
          </p:nvPr>
        </p:nvSpPr>
        <p:spPr>
          <a:xfrm>
            <a:off x="2209800" y="3611563"/>
            <a:ext cx="7772400" cy="1200150"/>
          </a:xfrm>
        </p:spPr>
        <p:txBody>
          <a:bodyPr/>
          <a:lstStyle/>
          <a:p>
            <a:r>
              <a:rPr lang="en-US" altLang="en-US" dirty="0"/>
              <a:t>Java How to Program, 11/e</a:t>
            </a:r>
          </a:p>
          <a:p>
            <a:r>
              <a:rPr lang="en-US" altLang="en-US" sz="2800" dirty="0"/>
              <a:t>Questions? E-mail paul.deitel@deitel.com</a:t>
            </a:r>
            <a:endParaRPr lang="en-US" altLang="en-US" dirty="0"/>
          </a:p>
        </p:txBody>
      </p:sp>
      <p:sp>
        <p:nvSpPr>
          <p:cNvPr id="4" name="Footer Placeholder 3">
            <a:extLst>
              <a:ext uri="{FF2B5EF4-FFF2-40B4-BE49-F238E27FC236}">
                <a16:creationId xmlns:a16="http://schemas.microsoft.com/office/drawing/2014/main" id="{15046BBC-D2E3-4F64-9D4C-08C70F1C0B81}"/>
              </a:ext>
            </a:extLst>
          </p:cNvPr>
          <p:cNvSpPr>
            <a:spLocks noGrp="1"/>
          </p:cNvSpPr>
          <p:nvPr>
            <p:ph type="ftr" sz="quarter" idx="12"/>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82048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5C0D-0895-46CB-A377-781214E25714}"/>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23.1  </a:t>
            </a:r>
            <a:r>
              <a:rPr lang="en-US" dirty="0">
                <a:solidFill>
                  <a:srgbClr val="3380E6"/>
                </a:solidFill>
                <a:latin typeface="Calibri" panose="020F0502020204030204" pitchFamily="34" charset="0"/>
              </a:rPr>
              <a:t>Introduction (cont.)</a:t>
            </a:r>
          </a:p>
        </p:txBody>
      </p:sp>
      <p:sp>
        <p:nvSpPr>
          <p:cNvPr id="16387" name="Text Placeholder 2">
            <a:extLst>
              <a:ext uri="{FF2B5EF4-FFF2-40B4-BE49-F238E27FC236}">
                <a16:creationId xmlns:a16="http://schemas.microsoft.com/office/drawing/2014/main" id="{84FC3C35-627A-41EA-86D8-D6149DA8908F}"/>
              </a:ext>
            </a:extLst>
          </p:cNvPr>
          <p:cNvSpPr>
            <a:spLocks noGrp="1"/>
          </p:cNvSpPr>
          <p:nvPr>
            <p:ph type="body" idx="1"/>
          </p:nvPr>
        </p:nvSpPr>
        <p:spPr/>
        <p:txBody>
          <a:bodyPr/>
          <a:lstStyle/>
          <a:p>
            <a:pPr eaLnBrk="1" hangingPunct="1"/>
            <a:r>
              <a:rPr lang="en-US" altLang="en-US" dirty="0">
                <a:solidFill>
                  <a:srgbClr val="000000"/>
                </a:solidFill>
              </a:rPr>
              <a:t>Programming concurrent applications is difficult and error prone.</a:t>
            </a:r>
          </a:p>
          <a:p>
            <a:pPr eaLnBrk="1" hangingPunct="1"/>
            <a:r>
              <a:rPr lang="en-US" altLang="en-US" dirty="0">
                <a:solidFill>
                  <a:srgbClr val="000000"/>
                </a:solidFill>
              </a:rPr>
              <a:t>Guidelines:</a:t>
            </a:r>
          </a:p>
          <a:p>
            <a:pPr lvl="1" eaLnBrk="1" hangingPunct="1"/>
            <a:r>
              <a:rPr lang="en-US" altLang="en-US" dirty="0">
                <a:solidFill>
                  <a:srgbClr val="000000"/>
                </a:solidFill>
              </a:rPr>
              <a:t>The vast majority of programmers should use existing collection classes and interfaces from the concurrency APIs that manage synchronization for you.</a:t>
            </a:r>
          </a:p>
          <a:p>
            <a:pPr lvl="1" eaLnBrk="1" hangingPunct="1"/>
            <a:r>
              <a:rPr lang="en-US" altLang="en-US" dirty="0">
                <a:solidFill>
                  <a:srgbClr val="000000"/>
                </a:solidFill>
              </a:rPr>
              <a:t>For advanced programmers who want to control synchronization, use the </a:t>
            </a:r>
            <a:r>
              <a:rPr lang="en-US" altLang="en-US" dirty="0">
                <a:solidFill>
                  <a:srgbClr val="000000"/>
                </a:solidFill>
                <a:latin typeface="Consolas" panose="020B0609020204030204" pitchFamily="49" charset="0"/>
              </a:rPr>
              <a:t>synchronized</a:t>
            </a:r>
            <a:r>
              <a:rPr lang="en-US" altLang="en-US" dirty="0">
                <a:solidFill>
                  <a:srgbClr val="000000"/>
                </a:solidFill>
              </a:rPr>
              <a:t> keyword and </a:t>
            </a:r>
            <a:r>
              <a:rPr lang="en-US" altLang="en-US" dirty="0">
                <a:solidFill>
                  <a:srgbClr val="000000"/>
                </a:solidFill>
                <a:latin typeface="Consolas" panose="020B0609020204030204" pitchFamily="49" charset="0"/>
              </a:rPr>
              <a:t>Object</a:t>
            </a:r>
            <a:r>
              <a:rPr lang="en-US" altLang="en-US" dirty="0">
                <a:solidFill>
                  <a:srgbClr val="000000"/>
                </a:solidFill>
              </a:rPr>
              <a:t> methods </a:t>
            </a:r>
            <a:r>
              <a:rPr lang="en-US" altLang="en-US" dirty="0">
                <a:solidFill>
                  <a:srgbClr val="000000"/>
                </a:solidFill>
                <a:latin typeface="Consolas" panose="020B0609020204030204" pitchFamily="49" charset="0"/>
              </a:rPr>
              <a:t>wait</a:t>
            </a:r>
            <a:r>
              <a:rPr lang="en-US" altLang="en-US" dirty="0">
                <a:solidFill>
                  <a:srgbClr val="000000"/>
                </a:solidFill>
              </a:rPr>
              <a:t>, </a:t>
            </a:r>
            <a:r>
              <a:rPr lang="en-US" altLang="en-US" dirty="0">
                <a:solidFill>
                  <a:srgbClr val="000000"/>
                </a:solidFill>
                <a:latin typeface="Consolas" panose="020B0609020204030204" pitchFamily="49" charset="0"/>
              </a:rPr>
              <a:t>notify</a:t>
            </a:r>
            <a:r>
              <a:rPr lang="en-US" altLang="en-US" dirty="0">
                <a:solidFill>
                  <a:srgbClr val="000000"/>
                </a:solidFill>
              </a:rPr>
              <a:t> and </a:t>
            </a:r>
            <a:r>
              <a:rPr lang="en-US" altLang="en-US" dirty="0" err="1">
                <a:solidFill>
                  <a:srgbClr val="000000"/>
                </a:solidFill>
                <a:latin typeface="Consolas" panose="020B0609020204030204" pitchFamily="49" charset="0"/>
              </a:rPr>
              <a:t>notifyAll</a:t>
            </a:r>
            <a:r>
              <a:rPr lang="en-US" altLang="en-US" dirty="0">
                <a:solidFill>
                  <a:srgbClr val="000000"/>
                </a:solidFill>
              </a:rPr>
              <a:t>.</a:t>
            </a:r>
          </a:p>
          <a:p>
            <a:pPr lvl="1" eaLnBrk="1" hangingPunct="1"/>
            <a:r>
              <a:rPr lang="en-US" altLang="en-US" dirty="0">
                <a:solidFill>
                  <a:srgbClr val="000000"/>
                </a:solidFill>
              </a:rPr>
              <a:t>Only the most advanced programmers should use </a:t>
            </a:r>
            <a:r>
              <a:rPr lang="en-US" altLang="en-US" dirty="0">
                <a:solidFill>
                  <a:srgbClr val="000000"/>
                </a:solidFill>
                <a:latin typeface="Consolas" panose="020B0609020204030204" pitchFamily="49" charset="0"/>
              </a:rPr>
              <a:t>Lock</a:t>
            </a:r>
            <a:r>
              <a:rPr lang="en-US" altLang="en-US" dirty="0">
                <a:solidFill>
                  <a:srgbClr val="000000"/>
                </a:solidFill>
              </a:rPr>
              <a:t>s and </a:t>
            </a:r>
            <a:r>
              <a:rPr lang="en-US" altLang="en-US" dirty="0">
                <a:solidFill>
                  <a:srgbClr val="000000"/>
                </a:solidFill>
                <a:latin typeface="Consolas" panose="020B0609020204030204" pitchFamily="49" charset="0"/>
              </a:rPr>
              <a:t>Condition</a:t>
            </a:r>
            <a:r>
              <a:rPr lang="en-US" altLang="en-US" dirty="0">
                <a:solidFill>
                  <a:srgbClr val="000000"/>
                </a:solidFill>
              </a:rPr>
              <a:t>s </a:t>
            </a:r>
          </a:p>
        </p:txBody>
      </p:sp>
      <p:sp>
        <p:nvSpPr>
          <p:cNvPr id="4" name="Footer Placeholder 3">
            <a:extLst>
              <a:ext uri="{FF2B5EF4-FFF2-40B4-BE49-F238E27FC236}">
                <a16:creationId xmlns:a16="http://schemas.microsoft.com/office/drawing/2014/main" id="{29C9885C-8767-4C49-82CD-4FF9099DA39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30372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6">
            <a:extLst>
              <a:ext uri="{FF2B5EF4-FFF2-40B4-BE49-F238E27FC236}">
                <a16:creationId xmlns:a16="http://schemas.microsoft.com/office/drawing/2014/main" id="{406FA2A5-A50F-49F5-98F9-46129EBC26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3"/>
            <a:ext cx="12192000" cy="6657975"/>
          </a:xfrm>
          <a:prstGeom prst="rect">
            <a:avLst/>
          </a:prstGeom>
        </p:spPr>
      </p:pic>
      <p:sp>
        <p:nvSpPr>
          <p:cNvPr id="4" name="Footer Placeholder 3">
            <a:extLst>
              <a:ext uri="{FF2B5EF4-FFF2-40B4-BE49-F238E27FC236}">
                <a16:creationId xmlns:a16="http://schemas.microsoft.com/office/drawing/2014/main" id="{BAED83DB-BD44-459A-8ED3-749CF09319A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318563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7">
            <a:extLst>
              <a:ext uri="{FF2B5EF4-FFF2-40B4-BE49-F238E27FC236}">
                <a16:creationId xmlns:a16="http://schemas.microsoft.com/office/drawing/2014/main" id="{9FB0E6A1-D857-4EBA-8F97-5EAB390517A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888"/>
            <a:ext cx="12192000" cy="6626225"/>
          </a:xfrm>
          <a:prstGeom prst="rect">
            <a:avLst/>
          </a:prstGeom>
        </p:spPr>
      </p:pic>
      <p:sp>
        <p:nvSpPr>
          <p:cNvPr id="4" name="Footer Placeholder 3">
            <a:extLst>
              <a:ext uri="{FF2B5EF4-FFF2-40B4-BE49-F238E27FC236}">
                <a16:creationId xmlns:a16="http://schemas.microsoft.com/office/drawing/2014/main" id="{28F6EB6A-77EE-40A8-BD0A-01CA88A3D3C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22009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04E4-4123-49AA-9751-83BBE50F5C70}"/>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23.8  </a:t>
            </a:r>
            <a:r>
              <a:rPr lang="en-US" dirty="0">
                <a:solidFill>
                  <a:srgbClr val="3380E6"/>
                </a:solidFill>
                <a:latin typeface="Calibri" panose="020F0502020204030204" pitchFamily="34" charset="0"/>
              </a:rPr>
              <a:t> (Advanced) Producer/Consumer Relationship: Bounded Buffers (cont.)</a:t>
            </a:r>
          </a:p>
        </p:txBody>
      </p:sp>
      <p:sp>
        <p:nvSpPr>
          <p:cNvPr id="105475" name="Text Placeholder 2">
            <a:extLst>
              <a:ext uri="{FF2B5EF4-FFF2-40B4-BE49-F238E27FC236}">
                <a16:creationId xmlns:a16="http://schemas.microsoft.com/office/drawing/2014/main" id="{A7579921-6103-4A94-80D2-0EB21019D3D0}"/>
              </a:ext>
            </a:extLst>
          </p:cNvPr>
          <p:cNvSpPr>
            <a:spLocks noGrp="1"/>
          </p:cNvSpPr>
          <p:nvPr>
            <p:ph type="body" idx="1"/>
          </p:nvPr>
        </p:nvSpPr>
        <p:spPr/>
        <p:txBody>
          <a:bodyPr/>
          <a:lstStyle/>
          <a:p>
            <a:pPr eaLnBrk="1" hangingPunct="1"/>
            <a:r>
              <a:rPr lang="en-US" altLang="en-US" dirty="0">
                <a:solidFill>
                  <a:srgbClr val="000000"/>
                </a:solidFill>
              </a:rPr>
              <a:t>The simplest way to implement a bounded buffer is to use an </a:t>
            </a:r>
            <a:r>
              <a:rPr lang="en-US" altLang="en-US" dirty="0" err="1">
                <a:solidFill>
                  <a:srgbClr val="000000"/>
                </a:solidFill>
                <a:latin typeface="Consolas" panose="020B0609020204030204" pitchFamily="49" charset="0"/>
              </a:rPr>
              <a:t>ArrayBlockingQueue</a:t>
            </a:r>
            <a:r>
              <a:rPr lang="en-US" altLang="en-US" dirty="0">
                <a:solidFill>
                  <a:srgbClr val="000000"/>
                </a:solidFill>
              </a:rPr>
              <a:t> for the buffer so that </a:t>
            </a:r>
            <a:r>
              <a:rPr lang="en-US" altLang="en-US" i="1" dirty="0">
                <a:solidFill>
                  <a:srgbClr val="000000"/>
                </a:solidFill>
              </a:rPr>
              <a:t>all of the synchronization details are handled for you.</a:t>
            </a:r>
          </a:p>
          <a:p>
            <a:pPr lvl="1" eaLnBrk="1" hangingPunct="1"/>
            <a:r>
              <a:rPr lang="en-US" altLang="en-US" dirty="0">
                <a:solidFill>
                  <a:srgbClr val="000000"/>
                </a:solidFill>
              </a:rPr>
              <a:t>This can be done by reusing the example from Section 23.6 and simply passing the desired size for the bounded buffer into the </a:t>
            </a:r>
            <a:r>
              <a:rPr lang="en-US" altLang="en-US" dirty="0" err="1">
                <a:solidFill>
                  <a:srgbClr val="000000"/>
                </a:solidFill>
                <a:latin typeface="Consolas" panose="020B0609020204030204" pitchFamily="49" charset="0"/>
              </a:rPr>
              <a:t>ArrayBlockingQueue</a:t>
            </a:r>
            <a:r>
              <a:rPr lang="en-US" altLang="en-US" dirty="0">
                <a:solidFill>
                  <a:srgbClr val="000000"/>
                </a:solidFill>
              </a:rPr>
              <a:t> constructor.</a:t>
            </a:r>
          </a:p>
        </p:txBody>
      </p:sp>
      <p:sp>
        <p:nvSpPr>
          <p:cNvPr id="4" name="Footer Placeholder 3">
            <a:extLst>
              <a:ext uri="{FF2B5EF4-FFF2-40B4-BE49-F238E27FC236}">
                <a16:creationId xmlns:a16="http://schemas.microsoft.com/office/drawing/2014/main" id="{5C91ACD7-09AA-4699-A557-6D152F42A5F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423292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DE244-6375-4A35-9957-C72D124A788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23.8  </a:t>
            </a:r>
            <a:r>
              <a:rPr lang="en-US" dirty="0">
                <a:solidFill>
                  <a:srgbClr val="3380E6"/>
                </a:solidFill>
                <a:latin typeface="Calibri" panose="020F0502020204030204" pitchFamily="34" charset="0"/>
              </a:rPr>
              <a:t> (Advanced) Producer/Consumer Relationship: Bounded Buffers (cont.)</a:t>
            </a:r>
          </a:p>
        </p:txBody>
      </p:sp>
      <p:sp>
        <p:nvSpPr>
          <p:cNvPr id="106499" name="Text Placeholder 2">
            <a:extLst>
              <a:ext uri="{FF2B5EF4-FFF2-40B4-BE49-F238E27FC236}">
                <a16:creationId xmlns:a16="http://schemas.microsoft.com/office/drawing/2014/main" id="{02809200-F07E-4B27-9AD4-F14DF343A1B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Implementing Your Own Bounded Buffer as a Circular Buffer </a:t>
            </a:r>
          </a:p>
          <a:p>
            <a:pPr lvl="1" eaLnBrk="1" hangingPunct="1">
              <a:lnSpc>
                <a:spcPct val="90000"/>
              </a:lnSpc>
            </a:pPr>
            <a:r>
              <a:rPr lang="en-US" altLang="en-US" sz="2100" dirty="0">
                <a:solidFill>
                  <a:srgbClr val="000000"/>
                </a:solidFill>
              </a:rPr>
              <a:t>The program in Fig. 23.18 and Fig. 23.19 demonstrates a </a:t>
            </a:r>
            <a:r>
              <a:rPr lang="en-US" altLang="en-US" sz="2100" dirty="0">
                <a:solidFill>
                  <a:srgbClr val="000000"/>
                </a:solidFill>
                <a:latin typeface="Consolas" panose="020B0609020204030204" pitchFamily="49" charset="0"/>
              </a:rPr>
              <a:t>Producer</a:t>
            </a:r>
            <a:r>
              <a:rPr lang="en-US" altLang="en-US" sz="2100" dirty="0">
                <a:solidFill>
                  <a:srgbClr val="000000"/>
                </a:solidFill>
              </a:rPr>
              <a:t> and a </a:t>
            </a:r>
            <a:r>
              <a:rPr lang="en-US" altLang="en-US" sz="2100" dirty="0">
                <a:solidFill>
                  <a:srgbClr val="000000"/>
                </a:solidFill>
                <a:latin typeface="Consolas" panose="020B0609020204030204" pitchFamily="49" charset="0"/>
              </a:rPr>
              <a:t>Consumer</a:t>
            </a:r>
            <a:r>
              <a:rPr lang="en-US" altLang="en-US" sz="2100" dirty="0">
                <a:solidFill>
                  <a:srgbClr val="000000"/>
                </a:solidFill>
              </a:rPr>
              <a:t> accessing a bounded buffer with synchronization.</a:t>
            </a:r>
          </a:p>
          <a:p>
            <a:pPr eaLnBrk="1" hangingPunct="1">
              <a:lnSpc>
                <a:spcPct val="90000"/>
              </a:lnSpc>
            </a:pPr>
            <a:r>
              <a:rPr lang="en-US" altLang="en-US" sz="2500" dirty="0">
                <a:solidFill>
                  <a:srgbClr val="000000"/>
                </a:solidFill>
              </a:rPr>
              <a:t>We implement the bounded buffer in class </a:t>
            </a:r>
            <a:r>
              <a:rPr lang="en-US" altLang="en-US" sz="2500" dirty="0" err="1">
                <a:solidFill>
                  <a:srgbClr val="000000"/>
                </a:solidFill>
                <a:latin typeface="Consolas" panose="020B0609020204030204" pitchFamily="49" charset="0"/>
              </a:rPr>
              <a:t>CircularBuffer</a:t>
            </a:r>
            <a:r>
              <a:rPr lang="en-US" altLang="en-US" sz="2500" dirty="0">
                <a:solidFill>
                  <a:srgbClr val="000000"/>
                </a:solidFill>
              </a:rPr>
              <a:t> (Fig. 23.18) as a </a:t>
            </a:r>
            <a:r>
              <a:rPr lang="en-US" altLang="en-US" sz="2500" dirty="0">
                <a:solidFill>
                  <a:srgbClr val="0000FF"/>
                </a:solidFill>
              </a:rPr>
              <a:t>circular buffer</a:t>
            </a:r>
            <a:r>
              <a:rPr lang="en-US" altLang="en-US" sz="2500" dirty="0">
                <a:solidFill>
                  <a:srgbClr val="000000"/>
                </a:solidFill>
              </a:rPr>
              <a:t> that writes into and reads from the array elements in order, beginning at the first cell and moving toward the last.</a:t>
            </a:r>
          </a:p>
          <a:p>
            <a:pPr eaLnBrk="1" hangingPunct="1">
              <a:lnSpc>
                <a:spcPct val="90000"/>
              </a:lnSpc>
            </a:pPr>
            <a:r>
              <a:rPr lang="en-US" altLang="en-US" sz="2500" dirty="0">
                <a:solidFill>
                  <a:srgbClr val="000000"/>
                </a:solidFill>
              </a:rPr>
              <a:t>When a </a:t>
            </a:r>
            <a:r>
              <a:rPr lang="en-US" altLang="en-US" sz="2500" dirty="0">
                <a:solidFill>
                  <a:srgbClr val="000000"/>
                </a:solidFill>
                <a:latin typeface="Consolas" panose="020B0609020204030204" pitchFamily="49" charset="0"/>
              </a:rPr>
              <a:t>Producer</a:t>
            </a:r>
            <a:r>
              <a:rPr lang="en-US" altLang="en-US" sz="2500" dirty="0">
                <a:solidFill>
                  <a:srgbClr val="000000"/>
                </a:solidFill>
              </a:rPr>
              <a:t> or </a:t>
            </a:r>
            <a:r>
              <a:rPr lang="en-US" altLang="en-US" sz="2500" dirty="0">
                <a:solidFill>
                  <a:srgbClr val="000000"/>
                </a:solidFill>
                <a:latin typeface="Consolas" panose="020B0609020204030204" pitchFamily="49" charset="0"/>
              </a:rPr>
              <a:t>Consumer</a:t>
            </a:r>
            <a:r>
              <a:rPr lang="en-US" altLang="en-US" sz="2500" dirty="0">
                <a:solidFill>
                  <a:srgbClr val="000000"/>
                </a:solidFill>
              </a:rPr>
              <a:t> reaches the last element, it returns to the first and begins writing or reading, respectively, from there.</a:t>
            </a:r>
          </a:p>
        </p:txBody>
      </p:sp>
      <p:sp>
        <p:nvSpPr>
          <p:cNvPr id="4" name="Footer Placeholder 3">
            <a:extLst>
              <a:ext uri="{FF2B5EF4-FFF2-40B4-BE49-F238E27FC236}">
                <a16:creationId xmlns:a16="http://schemas.microsoft.com/office/drawing/2014/main" id="{DBB22CAE-2BC6-4F9E-8ABF-EDD819F6B43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85574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8">
            <a:extLst>
              <a:ext uri="{FF2B5EF4-FFF2-40B4-BE49-F238E27FC236}">
                <a16:creationId xmlns:a16="http://schemas.microsoft.com/office/drawing/2014/main" id="{5EA001BA-5153-42D5-B403-8B4683E93B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87450"/>
            <a:ext cx="12192000" cy="4481513"/>
          </a:xfrm>
          <a:prstGeom prst="rect">
            <a:avLst/>
          </a:prstGeom>
        </p:spPr>
      </p:pic>
      <p:sp>
        <p:nvSpPr>
          <p:cNvPr id="4" name="Footer Placeholder 3">
            <a:extLst>
              <a:ext uri="{FF2B5EF4-FFF2-40B4-BE49-F238E27FC236}">
                <a16:creationId xmlns:a16="http://schemas.microsoft.com/office/drawing/2014/main" id="{A4C3BD09-42E9-43DD-88D5-8C21BAAF1C9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76799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9">
            <a:extLst>
              <a:ext uri="{FF2B5EF4-FFF2-40B4-BE49-F238E27FC236}">
                <a16:creationId xmlns:a16="http://schemas.microsoft.com/office/drawing/2014/main" id="{22FD40D3-345C-4124-A466-12A5A86A76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4" name="Footer Placeholder 3">
            <a:extLst>
              <a:ext uri="{FF2B5EF4-FFF2-40B4-BE49-F238E27FC236}">
                <a16:creationId xmlns:a16="http://schemas.microsoft.com/office/drawing/2014/main" id="{E8E8348D-D761-41E7-82DA-0C48CA535D6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66078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0">
            <a:extLst>
              <a:ext uri="{FF2B5EF4-FFF2-40B4-BE49-F238E27FC236}">
                <a16:creationId xmlns:a16="http://schemas.microsoft.com/office/drawing/2014/main" id="{158CEDE0-F318-419F-A867-89EDD54180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p:spPr>
      </p:pic>
      <p:sp>
        <p:nvSpPr>
          <p:cNvPr id="4" name="Footer Placeholder 3">
            <a:extLst>
              <a:ext uri="{FF2B5EF4-FFF2-40B4-BE49-F238E27FC236}">
                <a16:creationId xmlns:a16="http://schemas.microsoft.com/office/drawing/2014/main" id="{187FBD99-4929-4861-8834-02B09512E41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948916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1">
            <a:extLst>
              <a:ext uri="{FF2B5EF4-FFF2-40B4-BE49-F238E27FC236}">
                <a16:creationId xmlns:a16="http://schemas.microsoft.com/office/drawing/2014/main" id="{9A6DACBC-27FF-463A-9E0F-7A8466362C0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4" name="Footer Placeholder 3">
            <a:extLst>
              <a:ext uri="{FF2B5EF4-FFF2-40B4-BE49-F238E27FC236}">
                <a16:creationId xmlns:a16="http://schemas.microsoft.com/office/drawing/2014/main" id="{59C3BED4-6316-44CD-808E-D2B32E1B68B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64508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2">
            <a:extLst>
              <a:ext uri="{FF2B5EF4-FFF2-40B4-BE49-F238E27FC236}">
                <a16:creationId xmlns:a16="http://schemas.microsoft.com/office/drawing/2014/main" id="{7067E571-4032-4298-AA9F-78960D7D846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08C5D3FC-60D4-411C-8A36-7C4E861773D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725289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3">
            <a:extLst>
              <a:ext uri="{FF2B5EF4-FFF2-40B4-BE49-F238E27FC236}">
                <a16:creationId xmlns:a16="http://schemas.microsoft.com/office/drawing/2014/main" id="{AF5332C9-F19E-4AB9-9E93-0AD555658F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4" name="Footer Placeholder 3">
            <a:extLst>
              <a:ext uri="{FF2B5EF4-FFF2-40B4-BE49-F238E27FC236}">
                <a16:creationId xmlns:a16="http://schemas.microsoft.com/office/drawing/2014/main" id="{BB5CB939-0296-4011-8BD5-883F30018A8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15984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9E3C-914A-4D19-BD09-3E01D29091EB}"/>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23.2  </a:t>
            </a:r>
            <a:r>
              <a:rPr lang="en-US" dirty="0">
                <a:solidFill>
                  <a:srgbClr val="3380E6"/>
                </a:solidFill>
                <a:latin typeface="Calibri" panose="020F0502020204030204" pitchFamily="34" charset="0"/>
              </a:rPr>
              <a:t>Thread States and Life Cycle</a:t>
            </a:r>
          </a:p>
        </p:txBody>
      </p:sp>
      <p:sp>
        <p:nvSpPr>
          <p:cNvPr id="17411" name="Text Placeholder 2">
            <a:extLst>
              <a:ext uri="{FF2B5EF4-FFF2-40B4-BE49-F238E27FC236}">
                <a16:creationId xmlns:a16="http://schemas.microsoft.com/office/drawing/2014/main" id="{5EF5DF09-523A-47D7-9EA3-31C8295C5E54}"/>
              </a:ext>
            </a:extLst>
          </p:cNvPr>
          <p:cNvSpPr>
            <a:spLocks noGrp="1"/>
          </p:cNvSpPr>
          <p:nvPr>
            <p:ph type="body" idx="1"/>
          </p:nvPr>
        </p:nvSpPr>
        <p:spPr/>
        <p:txBody>
          <a:bodyPr/>
          <a:lstStyle/>
          <a:p>
            <a:pPr eaLnBrk="1" hangingPunct="1"/>
            <a:r>
              <a:rPr lang="en-US" altLang="en-US" dirty="0">
                <a:solidFill>
                  <a:srgbClr val="000000"/>
                </a:solidFill>
              </a:rPr>
              <a:t>At any time, a thread is said to be in one of several </a:t>
            </a:r>
            <a:r>
              <a:rPr lang="en-US" altLang="en-US" dirty="0">
                <a:solidFill>
                  <a:srgbClr val="0000FF"/>
                </a:solidFill>
              </a:rPr>
              <a:t>thread states</a:t>
            </a:r>
            <a:r>
              <a:rPr lang="en-US" altLang="en-US" dirty="0">
                <a:solidFill>
                  <a:srgbClr val="000000"/>
                </a:solidFill>
              </a:rPr>
              <a:t>—illustrated in the UML state diagram in Fig. 23.1.</a:t>
            </a:r>
          </a:p>
        </p:txBody>
      </p:sp>
      <p:sp>
        <p:nvSpPr>
          <p:cNvPr id="4" name="Footer Placeholder 3">
            <a:extLst>
              <a:ext uri="{FF2B5EF4-FFF2-40B4-BE49-F238E27FC236}">
                <a16:creationId xmlns:a16="http://schemas.microsoft.com/office/drawing/2014/main" id="{D8A78F22-08F2-4779-86FE-DB44D86AA92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30418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4">
            <a:extLst>
              <a:ext uri="{FF2B5EF4-FFF2-40B4-BE49-F238E27FC236}">
                <a16:creationId xmlns:a16="http://schemas.microsoft.com/office/drawing/2014/main" id="{B00CEBFC-DC00-4029-AEF6-BC4F578FD4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4" name="Footer Placeholder 3">
            <a:extLst>
              <a:ext uri="{FF2B5EF4-FFF2-40B4-BE49-F238E27FC236}">
                <a16:creationId xmlns:a16="http://schemas.microsoft.com/office/drawing/2014/main" id="{4262FCDC-BB06-4582-8AA1-975D77FD6D7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661603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5">
            <a:extLst>
              <a:ext uri="{FF2B5EF4-FFF2-40B4-BE49-F238E27FC236}">
                <a16:creationId xmlns:a16="http://schemas.microsoft.com/office/drawing/2014/main" id="{1FFB03F6-731F-436A-86F0-E23AD48179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42925" y="0"/>
            <a:ext cx="11106150" cy="6858000"/>
          </a:xfrm>
          <a:prstGeom prst="rect">
            <a:avLst/>
          </a:prstGeom>
        </p:spPr>
      </p:pic>
      <p:sp>
        <p:nvSpPr>
          <p:cNvPr id="4" name="Footer Placeholder 3">
            <a:extLst>
              <a:ext uri="{FF2B5EF4-FFF2-40B4-BE49-F238E27FC236}">
                <a16:creationId xmlns:a16="http://schemas.microsoft.com/office/drawing/2014/main" id="{17B0C3E4-6A95-47B2-90CC-1CCB17A3044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68261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6">
            <a:extLst>
              <a:ext uri="{FF2B5EF4-FFF2-40B4-BE49-F238E27FC236}">
                <a16:creationId xmlns:a16="http://schemas.microsoft.com/office/drawing/2014/main" id="{8FB088D2-109B-42D5-A28E-9FF290DE31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1013"/>
            <a:ext cx="12192000" cy="5894387"/>
          </a:xfrm>
          <a:prstGeom prst="rect">
            <a:avLst/>
          </a:prstGeom>
        </p:spPr>
      </p:pic>
      <p:sp>
        <p:nvSpPr>
          <p:cNvPr id="4" name="Footer Placeholder 3">
            <a:extLst>
              <a:ext uri="{FF2B5EF4-FFF2-40B4-BE49-F238E27FC236}">
                <a16:creationId xmlns:a16="http://schemas.microsoft.com/office/drawing/2014/main" id="{09C43538-932C-4664-ADAA-22A8460EEE2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88956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7">
            <a:extLst>
              <a:ext uri="{FF2B5EF4-FFF2-40B4-BE49-F238E27FC236}">
                <a16:creationId xmlns:a16="http://schemas.microsoft.com/office/drawing/2014/main" id="{663CDED4-C38D-4804-85CC-DE50ADFA62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34963" y="0"/>
            <a:ext cx="11522075" cy="6858000"/>
          </a:xfrm>
          <a:prstGeom prst="rect">
            <a:avLst/>
          </a:prstGeom>
        </p:spPr>
      </p:pic>
      <p:sp>
        <p:nvSpPr>
          <p:cNvPr id="4" name="Footer Placeholder 3">
            <a:extLst>
              <a:ext uri="{FF2B5EF4-FFF2-40B4-BE49-F238E27FC236}">
                <a16:creationId xmlns:a16="http://schemas.microsoft.com/office/drawing/2014/main" id="{E47A05D1-60AC-4E51-AFED-9D7D8BBAED9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427232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8">
            <a:extLst>
              <a:ext uri="{FF2B5EF4-FFF2-40B4-BE49-F238E27FC236}">
                <a16:creationId xmlns:a16="http://schemas.microsoft.com/office/drawing/2014/main" id="{CD907B6A-2E25-4A4B-BA44-06EB0EB341C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34963" y="0"/>
            <a:ext cx="11522075" cy="6858000"/>
          </a:xfrm>
          <a:prstGeom prst="rect">
            <a:avLst/>
          </a:prstGeom>
        </p:spPr>
      </p:pic>
      <p:sp>
        <p:nvSpPr>
          <p:cNvPr id="4" name="Footer Placeholder 3">
            <a:extLst>
              <a:ext uri="{FF2B5EF4-FFF2-40B4-BE49-F238E27FC236}">
                <a16:creationId xmlns:a16="http://schemas.microsoft.com/office/drawing/2014/main" id="{32477057-449F-4DFE-B597-C8118823883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9206049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79">
            <a:extLst>
              <a:ext uri="{FF2B5EF4-FFF2-40B4-BE49-F238E27FC236}">
                <a16:creationId xmlns:a16="http://schemas.microsoft.com/office/drawing/2014/main" id="{553B3A0B-6CEA-49A7-87CB-9B5AAEBA9D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1013"/>
            <a:ext cx="12192000" cy="5894387"/>
          </a:xfrm>
          <a:prstGeom prst="rect">
            <a:avLst/>
          </a:prstGeom>
        </p:spPr>
      </p:pic>
      <p:sp>
        <p:nvSpPr>
          <p:cNvPr id="4" name="Footer Placeholder 3">
            <a:extLst>
              <a:ext uri="{FF2B5EF4-FFF2-40B4-BE49-F238E27FC236}">
                <a16:creationId xmlns:a16="http://schemas.microsoft.com/office/drawing/2014/main" id="{029C068F-1081-4F62-A1B9-0AA6DF9715C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21998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0">
            <a:extLst>
              <a:ext uri="{FF2B5EF4-FFF2-40B4-BE49-F238E27FC236}">
                <a16:creationId xmlns:a16="http://schemas.microsoft.com/office/drawing/2014/main" id="{0D5E05F6-D72C-4503-B5DB-116B337C53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38188" y="0"/>
            <a:ext cx="10714037" cy="6858000"/>
          </a:xfrm>
          <a:prstGeom prst="rect">
            <a:avLst/>
          </a:prstGeom>
        </p:spPr>
      </p:pic>
      <p:sp>
        <p:nvSpPr>
          <p:cNvPr id="4" name="Footer Placeholder 3">
            <a:extLst>
              <a:ext uri="{FF2B5EF4-FFF2-40B4-BE49-F238E27FC236}">
                <a16:creationId xmlns:a16="http://schemas.microsoft.com/office/drawing/2014/main" id="{303CE2D7-1210-4965-BA41-0FB408F66BD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07898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1482-A1FE-408A-A285-638C612BC0C7}"/>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23.9  </a:t>
            </a:r>
            <a:r>
              <a:rPr lang="en-US" dirty="0">
                <a:solidFill>
                  <a:srgbClr val="3380E6"/>
                </a:solidFill>
                <a:latin typeface="Calibri" panose="020F0502020204030204" pitchFamily="34" charset="0"/>
              </a:rPr>
              <a:t> (Advanced) Producer/Consumer Relationship: The </a:t>
            </a:r>
            <a:r>
              <a:rPr lang="en-US" dirty="0">
                <a:solidFill>
                  <a:srgbClr val="3380E6"/>
                </a:solidFill>
                <a:latin typeface="Consolas" panose="020B0609020204030204" pitchFamily="49" charset="0"/>
              </a:rPr>
              <a:t>Lock</a:t>
            </a:r>
            <a:r>
              <a:rPr lang="en-US" dirty="0">
                <a:solidFill>
                  <a:srgbClr val="3380E6"/>
                </a:solidFill>
                <a:latin typeface="Calibri" panose="020F0502020204030204" pitchFamily="34" charset="0"/>
              </a:rPr>
              <a:t> and </a:t>
            </a:r>
            <a:r>
              <a:rPr lang="en-US" dirty="0">
                <a:solidFill>
                  <a:srgbClr val="3380E6"/>
                </a:solidFill>
                <a:latin typeface="Consolas" panose="020B0609020204030204" pitchFamily="49" charset="0"/>
              </a:rPr>
              <a:t>Condition</a:t>
            </a:r>
            <a:r>
              <a:rPr lang="en-US" dirty="0">
                <a:solidFill>
                  <a:srgbClr val="3380E6"/>
                </a:solidFill>
                <a:latin typeface="Calibri" panose="020F0502020204030204" pitchFamily="34" charset="0"/>
              </a:rPr>
              <a:t> Interfaces</a:t>
            </a:r>
          </a:p>
        </p:txBody>
      </p:sp>
      <p:sp>
        <p:nvSpPr>
          <p:cNvPr id="118787" name="Text Placeholder 2">
            <a:extLst>
              <a:ext uri="{FF2B5EF4-FFF2-40B4-BE49-F238E27FC236}">
                <a16:creationId xmlns:a16="http://schemas.microsoft.com/office/drawing/2014/main" id="{4CDAD092-AFDD-4548-AA1C-68898838840E}"/>
              </a:ext>
            </a:extLst>
          </p:cNvPr>
          <p:cNvSpPr>
            <a:spLocks noGrp="1"/>
          </p:cNvSpPr>
          <p:nvPr>
            <p:ph type="body" idx="1"/>
          </p:nvPr>
        </p:nvSpPr>
        <p:spPr>
          <a:xfrm>
            <a:off x="609599" y="1722438"/>
            <a:ext cx="10922963" cy="4525962"/>
          </a:xfrm>
        </p:spPr>
        <p:txBody>
          <a:bodyPr/>
          <a:lstStyle/>
          <a:p>
            <a:pPr eaLnBrk="1" hangingPunct="1">
              <a:lnSpc>
                <a:spcPct val="80000"/>
              </a:lnSpc>
            </a:pPr>
            <a:r>
              <a:rPr lang="en-US" altLang="en-US" sz="2200" dirty="0">
                <a:solidFill>
                  <a:srgbClr val="000000"/>
                </a:solidFill>
              </a:rPr>
              <a:t>In this section, we discuss the </a:t>
            </a:r>
            <a:r>
              <a:rPr lang="en-US" altLang="en-US" sz="2200" dirty="0">
                <a:solidFill>
                  <a:srgbClr val="000000"/>
                </a:solidFill>
                <a:latin typeface="Consolas" panose="020B0609020204030204" pitchFamily="49" charset="0"/>
              </a:rPr>
              <a:t>Lock</a:t>
            </a:r>
            <a:r>
              <a:rPr lang="en-US" altLang="en-US" sz="2200" dirty="0">
                <a:solidFill>
                  <a:srgbClr val="000000"/>
                </a:solidFill>
              </a:rPr>
              <a:t> and </a:t>
            </a:r>
            <a:r>
              <a:rPr lang="en-US" altLang="en-US" sz="2200" dirty="0">
                <a:solidFill>
                  <a:srgbClr val="000000"/>
                </a:solidFill>
                <a:latin typeface="Consolas" panose="020B0609020204030204" pitchFamily="49" charset="0"/>
              </a:rPr>
              <a:t>Condition</a:t>
            </a:r>
            <a:r>
              <a:rPr lang="en-US" altLang="en-US" sz="2200" dirty="0">
                <a:solidFill>
                  <a:srgbClr val="000000"/>
                </a:solidFill>
              </a:rPr>
              <a:t> interfaces.</a:t>
            </a:r>
          </a:p>
          <a:p>
            <a:pPr eaLnBrk="1" hangingPunct="1">
              <a:lnSpc>
                <a:spcPct val="80000"/>
              </a:lnSpc>
            </a:pPr>
            <a:r>
              <a:rPr lang="en-US" altLang="en-US" sz="2200" dirty="0">
                <a:solidFill>
                  <a:srgbClr val="000000"/>
                </a:solidFill>
              </a:rPr>
              <a:t>These interfaces give you more precise control over thread synchronization, but are more complicated to use.</a:t>
            </a:r>
          </a:p>
          <a:p>
            <a:pPr eaLnBrk="1" hangingPunct="1">
              <a:lnSpc>
                <a:spcPct val="80000"/>
              </a:lnSpc>
            </a:pPr>
            <a:r>
              <a:rPr lang="en-US" altLang="en-US" sz="2200" dirty="0">
                <a:solidFill>
                  <a:srgbClr val="000000"/>
                </a:solidFill>
              </a:rPr>
              <a:t>Any object can contain a reference to an object that implements the </a:t>
            </a:r>
            <a:r>
              <a:rPr lang="en-US" altLang="en-US" sz="2200" dirty="0">
                <a:solidFill>
                  <a:srgbClr val="0000FF"/>
                </a:solidFill>
                <a:latin typeface="Consolas" panose="020B0609020204030204" pitchFamily="49" charset="0"/>
              </a:rPr>
              <a:t>Lock</a:t>
            </a:r>
            <a:r>
              <a:rPr lang="en-US" altLang="en-US" sz="2200" dirty="0">
                <a:solidFill>
                  <a:srgbClr val="000000"/>
                </a:solidFill>
              </a:rPr>
              <a:t> interface (of package </a:t>
            </a:r>
            <a:r>
              <a:rPr lang="en-US" altLang="en-US" sz="2200" dirty="0" err="1">
                <a:solidFill>
                  <a:srgbClr val="000000"/>
                </a:solidFill>
                <a:latin typeface="Consolas" panose="020B0609020204030204" pitchFamily="49" charset="0"/>
              </a:rPr>
              <a:t>java.util.concurrent.locks</a:t>
            </a:r>
            <a:r>
              <a:rPr lang="en-US" altLang="en-US" sz="2200" dirty="0">
                <a:solidFill>
                  <a:srgbClr val="000000"/>
                </a:solidFill>
              </a:rPr>
              <a:t>).</a:t>
            </a:r>
          </a:p>
          <a:p>
            <a:pPr eaLnBrk="1" hangingPunct="1">
              <a:lnSpc>
                <a:spcPct val="80000"/>
              </a:lnSpc>
            </a:pPr>
            <a:r>
              <a:rPr lang="en-US" altLang="en-US" sz="2200" dirty="0">
                <a:solidFill>
                  <a:srgbClr val="000000"/>
                </a:solidFill>
              </a:rPr>
              <a:t>A thread calls the </a:t>
            </a:r>
            <a:r>
              <a:rPr lang="en-US" altLang="en-US" sz="2200" dirty="0">
                <a:solidFill>
                  <a:srgbClr val="000000"/>
                </a:solidFill>
                <a:latin typeface="Consolas" panose="020B0609020204030204" pitchFamily="49" charset="0"/>
              </a:rPr>
              <a:t>Lock</a:t>
            </a:r>
            <a:r>
              <a:rPr lang="en-US" altLang="en-US" sz="2200" dirty="0">
                <a:solidFill>
                  <a:srgbClr val="000000"/>
                </a:solidFill>
              </a:rPr>
              <a:t>’s </a:t>
            </a:r>
            <a:r>
              <a:rPr lang="en-US" altLang="en-US" sz="2200" dirty="0">
                <a:solidFill>
                  <a:srgbClr val="0000FF"/>
                </a:solidFill>
                <a:latin typeface="Consolas" panose="020B0609020204030204" pitchFamily="49" charset="0"/>
              </a:rPr>
              <a:t>lock</a:t>
            </a:r>
            <a:r>
              <a:rPr lang="en-US" altLang="en-US" sz="2200" dirty="0">
                <a:solidFill>
                  <a:srgbClr val="000000"/>
                </a:solidFill>
              </a:rPr>
              <a:t> method to acquire the lock.</a:t>
            </a:r>
          </a:p>
          <a:p>
            <a:pPr eaLnBrk="1" hangingPunct="1">
              <a:lnSpc>
                <a:spcPct val="80000"/>
              </a:lnSpc>
            </a:pPr>
            <a:r>
              <a:rPr lang="en-US" altLang="en-US" sz="2200" dirty="0">
                <a:solidFill>
                  <a:srgbClr val="000000"/>
                </a:solidFill>
              </a:rPr>
              <a:t>Once a </a:t>
            </a:r>
            <a:r>
              <a:rPr lang="en-US" altLang="en-US" sz="2200" dirty="0">
                <a:solidFill>
                  <a:srgbClr val="000000"/>
                </a:solidFill>
                <a:latin typeface="Consolas" panose="020B0609020204030204" pitchFamily="49" charset="0"/>
              </a:rPr>
              <a:t>Lock</a:t>
            </a:r>
            <a:r>
              <a:rPr lang="en-US" altLang="en-US" sz="2200" dirty="0">
                <a:solidFill>
                  <a:srgbClr val="000000"/>
                </a:solidFill>
              </a:rPr>
              <a:t> has been obtained by one thread, the </a:t>
            </a:r>
            <a:r>
              <a:rPr lang="en-US" altLang="en-US" sz="2200" dirty="0">
                <a:solidFill>
                  <a:srgbClr val="000000"/>
                </a:solidFill>
                <a:latin typeface="Consolas" panose="020B0609020204030204" pitchFamily="49" charset="0"/>
              </a:rPr>
              <a:t>Lock</a:t>
            </a:r>
            <a:r>
              <a:rPr lang="en-US" altLang="en-US" sz="2200" dirty="0">
                <a:solidFill>
                  <a:srgbClr val="000000"/>
                </a:solidFill>
              </a:rPr>
              <a:t> object will not allow another thread to obtain the </a:t>
            </a:r>
            <a:r>
              <a:rPr lang="en-US" altLang="en-US" sz="2200" dirty="0">
                <a:solidFill>
                  <a:srgbClr val="000000"/>
                </a:solidFill>
                <a:latin typeface="Consolas" panose="020B0609020204030204" pitchFamily="49" charset="0"/>
              </a:rPr>
              <a:t>Lock</a:t>
            </a:r>
            <a:r>
              <a:rPr lang="en-US" altLang="en-US" sz="2200" dirty="0">
                <a:solidFill>
                  <a:srgbClr val="000000"/>
                </a:solidFill>
              </a:rPr>
              <a:t> until the first thread releases the </a:t>
            </a:r>
            <a:r>
              <a:rPr lang="en-US" altLang="en-US" sz="2200" dirty="0">
                <a:solidFill>
                  <a:srgbClr val="000000"/>
                </a:solidFill>
                <a:latin typeface="Consolas" panose="020B0609020204030204" pitchFamily="49" charset="0"/>
              </a:rPr>
              <a:t>Lock</a:t>
            </a:r>
            <a:r>
              <a:rPr lang="en-US" altLang="en-US" sz="2200" dirty="0">
                <a:solidFill>
                  <a:srgbClr val="000000"/>
                </a:solidFill>
              </a:rPr>
              <a:t> (by calling the </a:t>
            </a:r>
            <a:r>
              <a:rPr lang="en-US" altLang="en-US" sz="2200" dirty="0">
                <a:solidFill>
                  <a:srgbClr val="000000"/>
                </a:solidFill>
                <a:latin typeface="Consolas" panose="020B0609020204030204" pitchFamily="49" charset="0"/>
              </a:rPr>
              <a:t>Lock</a:t>
            </a:r>
            <a:r>
              <a:rPr lang="en-US" altLang="en-US" sz="2200" dirty="0">
                <a:solidFill>
                  <a:srgbClr val="000000"/>
                </a:solidFill>
              </a:rPr>
              <a:t>’s </a:t>
            </a:r>
            <a:r>
              <a:rPr lang="en-US" altLang="en-US" sz="2200" dirty="0">
                <a:solidFill>
                  <a:srgbClr val="0000FF"/>
                </a:solidFill>
                <a:latin typeface="Consolas" panose="020B0609020204030204" pitchFamily="49" charset="0"/>
              </a:rPr>
              <a:t>unlock</a:t>
            </a:r>
            <a:r>
              <a:rPr lang="en-US" altLang="en-US" sz="2200" dirty="0">
                <a:solidFill>
                  <a:srgbClr val="000000"/>
                </a:solidFill>
              </a:rPr>
              <a:t> method).</a:t>
            </a:r>
          </a:p>
          <a:p>
            <a:pPr eaLnBrk="1" hangingPunct="1">
              <a:lnSpc>
                <a:spcPct val="80000"/>
              </a:lnSpc>
            </a:pPr>
            <a:r>
              <a:rPr lang="en-US" altLang="en-US" sz="2200" dirty="0">
                <a:solidFill>
                  <a:srgbClr val="000000"/>
                </a:solidFill>
              </a:rPr>
              <a:t>If several threads are trying to call method </a:t>
            </a:r>
            <a:r>
              <a:rPr lang="en-US" altLang="en-US" sz="2200" dirty="0">
                <a:solidFill>
                  <a:srgbClr val="000000"/>
                </a:solidFill>
                <a:latin typeface="Consolas" panose="020B0609020204030204" pitchFamily="49" charset="0"/>
              </a:rPr>
              <a:t>lock</a:t>
            </a:r>
            <a:r>
              <a:rPr lang="en-US" altLang="en-US" sz="2200" dirty="0">
                <a:solidFill>
                  <a:srgbClr val="000000"/>
                </a:solidFill>
              </a:rPr>
              <a:t> on the same </a:t>
            </a:r>
            <a:r>
              <a:rPr lang="en-US" altLang="en-US" sz="2200" dirty="0">
                <a:solidFill>
                  <a:srgbClr val="000000"/>
                </a:solidFill>
                <a:latin typeface="Consolas" panose="020B0609020204030204" pitchFamily="49" charset="0"/>
              </a:rPr>
              <a:t>Lock</a:t>
            </a:r>
            <a:r>
              <a:rPr lang="en-US" altLang="en-US" sz="2200" dirty="0">
                <a:solidFill>
                  <a:srgbClr val="000000"/>
                </a:solidFill>
              </a:rPr>
              <a:t> object at the same time, only one of these threads can obtain the lock—all the others are placed in the </a:t>
            </a:r>
            <a:r>
              <a:rPr lang="en-US" altLang="en-US" sz="2200" i="1" dirty="0">
                <a:solidFill>
                  <a:srgbClr val="000000"/>
                </a:solidFill>
              </a:rPr>
              <a:t>waiting state for that lock.</a:t>
            </a:r>
          </a:p>
        </p:txBody>
      </p:sp>
      <p:sp>
        <p:nvSpPr>
          <p:cNvPr id="4" name="Footer Placeholder 3">
            <a:extLst>
              <a:ext uri="{FF2B5EF4-FFF2-40B4-BE49-F238E27FC236}">
                <a16:creationId xmlns:a16="http://schemas.microsoft.com/office/drawing/2014/main" id="{231A2E18-D020-4BCE-82F9-CEA6F9E70CB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237142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9810-FE50-40BE-96F5-3C026D812A57}"/>
              </a:ext>
            </a:extLst>
          </p:cNvPr>
          <p:cNvSpPr>
            <a:spLocks noGrp="1"/>
          </p:cNvSpPr>
          <p:nvPr>
            <p:ph type="title"/>
          </p:nvPr>
        </p:nvSpPr>
        <p:spPr/>
        <p:txBody>
          <a:bodyPr>
            <a:normAutofit/>
          </a:bodyPr>
          <a:lstStyle/>
          <a:p>
            <a:pPr fontAlgn="auto">
              <a:spcAft>
                <a:spcPts val="0"/>
              </a:spcAft>
              <a:defRPr/>
            </a:pPr>
            <a:r>
              <a:rPr lang="en-US" sz="2800" dirty="0">
                <a:solidFill>
                  <a:srgbClr val="24B5A1"/>
                </a:solidFill>
                <a:latin typeface="Calibri" panose="020F0502020204030204" pitchFamily="34" charset="0"/>
              </a:rPr>
              <a:t>23.9  </a:t>
            </a:r>
            <a:r>
              <a:rPr lang="en-US" sz="2800" dirty="0">
                <a:solidFill>
                  <a:srgbClr val="3380E6"/>
                </a:solidFill>
                <a:latin typeface="Calibri" panose="020F0502020204030204" pitchFamily="34" charset="0"/>
              </a:rPr>
              <a:t> (Advanced) Producer/Consumer Relationship: The </a:t>
            </a:r>
            <a:r>
              <a:rPr lang="en-US" sz="2800" dirty="0">
                <a:solidFill>
                  <a:srgbClr val="3380E6"/>
                </a:solidFill>
                <a:latin typeface="Consolas" panose="020B0609020204030204" pitchFamily="49" charset="0"/>
              </a:rPr>
              <a:t>Lock</a:t>
            </a:r>
            <a:r>
              <a:rPr lang="en-US" sz="2800" dirty="0">
                <a:solidFill>
                  <a:srgbClr val="3380E6"/>
                </a:solidFill>
                <a:latin typeface="Calibri" panose="020F0502020204030204" pitchFamily="34" charset="0"/>
              </a:rPr>
              <a:t> and </a:t>
            </a:r>
            <a:r>
              <a:rPr lang="en-US" sz="2800" dirty="0">
                <a:solidFill>
                  <a:srgbClr val="3380E6"/>
                </a:solidFill>
                <a:latin typeface="Consolas" panose="020B0609020204030204" pitchFamily="49" charset="0"/>
              </a:rPr>
              <a:t>Condition</a:t>
            </a:r>
            <a:r>
              <a:rPr lang="en-US" sz="2800" dirty="0">
                <a:solidFill>
                  <a:srgbClr val="3380E6"/>
                </a:solidFill>
                <a:latin typeface="Calibri" panose="020F0502020204030204" pitchFamily="34" charset="0"/>
              </a:rPr>
              <a:t> Interfaces (cont.)</a:t>
            </a:r>
          </a:p>
        </p:txBody>
      </p:sp>
      <p:sp>
        <p:nvSpPr>
          <p:cNvPr id="119811" name="Text Placeholder 2">
            <a:extLst>
              <a:ext uri="{FF2B5EF4-FFF2-40B4-BE49-F238E27FC236}">
                <a16:creationId xmlns:a16="http://schemas.microsoft.com/office/drawing/2014/main" id="{19FB507D-EC97-4709-8154-6EE8AD62578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When a thread calls method </a:t>
            </a:r>
            <a:r>
              <a:rPr lang="en-US" altLang="en-US" sz="2500" dirty="0">
                <a:solidFill>
                  <a:srgbClr val="000000"/>
                </a:solidFill>
                <a:latin typeface="Consolas" panose="020B0609020204030204" pitchFamily="49" charset="0"/>
              </a:rPr>
              <a:t>unlock</a:t>
            </a:r>
            <a:r>
              <a:rPr lang="en-US" altLang="en-US" sz="2500" dirty="0">
                <a:solidFill>
                  <a:srgbClr val="000000"/>
                </a:solidFill>
              </a:rPr>
              <a:t>, the lock on the object is released and a waiting thread attempting to lock the object proceeds. </a:t>
            </a:r>
          </a:p>
          <a:p>
            <a:pPr eaLnBrk="1" hangingPunct="1">
              <a:lnSpc>
                <a:spcPct val="90000"/>
              </a:lnSpc>
            </a:pPr>
            <a:r>
              <a:rPr lang="en-US" altLang="en-US" sz="2500" dirty="0">
                <a:solidFill>
                  <a:srgbClr val="000000"/>
                </a:solidFill>
              </a:rPr>
              <a:t>Class </a:t>
            </a:r>
            <a:r>
              <a:rPr lang="en-US" altLang="en-US" sz="2500" dirty="0" err="1">
                <a:solidFill>
                  <a:srgbClr val="0000FF"/>
                </a:solidFill>
                <a:latin typeface="Consolas" panose="020B0609020204030204" pitchFamily="49" charset="0"/>
              </a:rPr>
              <a:t>ReentrantLock</a:t>
            </a:r>
            <a:r>
              <a:rPr lang="en-US" altLang="en-US" sz="2500" dirty="0">
                <a:solidFill>
                  <a:srgbClr val="000000"/>
                </a:solidFill>
              </a:rPr>
              <a:t> (of package </a:t>
            </a:r>
            <a:r>
              <a:rPr lang="en-US" altLang="en-US" sz="2500" dirty="0" err="1">
                <a:solidFill>
                  <a:srgbClr val="000000"/>
                </a:solidFill>
                <a:latin typeface="Consolas" panose="020B0609020204030204" pitchFamily="49" charset="0"/>
              </a:rPr>
              <a:t>java.util.concurrent.locks</a:t>
            </a:r>
            <a:r>
              <a:rPr lang="en-US" altLang="en-US" sz="2500" dirty="0">
                <a:solidFill>
                  <a:srgbClr val="000000"/>
                </a:solidFill>
              </a:rPr>
              <a:t>) is a basic implementation of the </a:t>
            </a:r>
            <a:r>
              <a:rPr lang="en-US" altLang="en-US" sz="2500" dirty="0">
                <a:solidFill>
                  <a:srgbClr val="000000"/>
                </a:solidFill>
                <a:latin typeface="Consolas" panose="020B0609020204030204" pitchFamily="49" charset="0"/>
              </a:rPr>
              <a:t>Lock</a:t>
            </a:r>
            <a:r>
              <a:rPr lang="en-US" altLang="en-US" sz="2500" dirty="0">
                <a:solidFill>
                  <a:srgbClr val="000000"/>
                </a:solidFill>
              </a:rPr>
              <a:t> interface.</a:t>
            </a:r>
          </a:p>
          <a:p>
            <a:pPr eaLnBrk="1" hangingPunct="1">
              <a:lnSpc>
                <a:spcPct val="90000"/>
              </a:lnSpc>
            </a:pPr>
            <a:r>
              <a:rPr lang="en-US" altLang="en-US" sz="2500" dirty="0">
                <a:solidFill>
                  <a:srgbClr val="000000"/>
                </a:solidFill>
              </a:rPr>
              <a:t>The constructor for a </a:t>
            </a:r>
            <a:r>
              <a:rPr lang="en-US" altLang="en-US" sz="2500" dirty="0" err="1">
                <a:solidFill>
                  <a:srgbClr val="000000"/>
                </a:solidFill>
                <a:latin typeface="Consolas" panose="020B0609020204030204" pitchFamily="49" charset="0"/>
              </a:rPr>
              <a:t>ReentrantLock</a:t>
            </a:r>
            <a:r>
              <a:rPr lang="en-US" altLang="en-US" sz="2500" dirty="0">
                <a:solidFill>
                  <a:srgbClr val="000000"/>
                </a:solidFill>
              </a:rPr>
              <a:t> takes a </a:t>
            </a:r>
            <a:r>
              <a:rPr lang="en-US" altLang="en-US" sz="2500" dirty="0" err="1">
                <a:solidFill>
                  <a:srgbClr val="000000"/>
                </a:solidFill>
                <a:latin typeface="Consolas" panose="020B0609020204030204" pitchFamily="49" charset="0"/>
              </a:rPr>
              <a:t>boolean</a:t>
            </a:r>
            <a:r>
              <a:rPr lang="en-US" altLang="en-US" sz="2500" dirty="0">
                <a:solidFill>
                  <a:srgbClr val="000000"/>
                </a:solidFill>
              </a:rPr>
              <a:t> argument that specifies whether the lock has a </a:t>
            </a:r>
            <a:r>
              <a:rPr lang="en-US" altLang="en-US" sz="2500" dirty="0">
                <a:solidFill>
                  <a:srgbClr val="0000FF"/>
                </a:solidFill>
              </a:rPr>
              <a:t>fairness policy</a:t>
            </a:r>
            <a:r>
              <a:rPr lang="en-US" altLang="en-US" sz="2500" dirty="0">
                <a:solidFill>
                  <a:srgbClr val="000000"/>
                </a:solidFill>
              </a:rPr>
              <a:t>.</a:t>
            </a:r>
          </a:p>
          <a:p>
            <a:pPr eaLnBrk="1" hangingPunct="1">
              <a:lnSpc>
                <a:spcPct val="90000"/>
              </a:lnSpc>
            </a:pPr>
            <a:r>
              <a:rPr lang="en-US" altLang="en-US" sz="2500" dirty="0">
                <a:solidFill>
                  <a:srgbClr val="000000"/>
                </a:solidFill>
              </a:rPr>
              <a:t>If the argument is </a:t>
            </a:r>
            <a:r>
              <a:rPr lang="en-US" altLang="en-US" sz="2500" dirty="0">
                <a:solidFill>
                  <a:srgbClr val="000000"/>
                </a:solidFill>
                <a:latin typeface="Consolas" panose="020B0609020204030204" pitchFamily="49" charset="0"/>
              </a:rPr>
              <a:t>true</a:t>
            </a:r>
            <a:r>
              <a:rPr lang="en-US" altLang="en-US" sz="2500" dirty="0">
                <a:solidFill>
                  <a:srgbClr val="000000"/>
                </a:solidFill>
              </a:rPr>
              <a:t>, the </a:t>
            </a:r>
            <a:r>
              <a:rPr lang="en-US" altLang="en-US" sz="2500" dirty="0" err="1">
                <a:solidFill>
                  <a:srgbClr val="000000"/>
                </a:solidFill>
                <a:latin typeface="Consolas" panose="020B0609020204030204" pitchFamily="49" charset="0"/>
              </a:rPr>
              <a:t>ReentrantLock</a:t>
            </a:r>
            <a:r>
              <a:rPr lang="en-US" altLang="en-US" sz="2500" dirty="0" err="1">
                <a:solidFill>
                  <a:srgbClr val="000000"/>
                </a:solidFill>
              </a:rPr>
              <a:t>’s</a:t>
            </a:r>
            <a:r>
              <a:rPr lang="en-US" altLang="en-US" sz="2500" dirty="0">
                <a:solidFill>
                  <a:srgbClr val="000000"/>
                </a:solidFill>
              </a:rPr>
              <a:t> fairness policy is “the longest-waiting thread will acquire the lock when it’s available.” </a:t>
            </a:r>
          </a:p>
        </p:txBody>
      </p:sp>
      <p:sp>
        <p:nvSpPr>
          <p:cNvPr id="4" name="Footer Placeholder 3">
            <a:extLst>
              <a:ext uri="{FF2B5EF4-FFF2-40B4-BE49-F238E27FC236}">
                <a16:creationId xmlns:a16="http://schemas.microsoft.com/office/drawing/2014/main" id="{EC0C0C25-2342-4F9B-ADD9-0BC7A8378D6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7510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1">
            <a:extLst>
              <a:ext uri="{FF2B5EF4-FFF2-40B4-BE49-F238E27FC236}">
                <a16:creationId xmlns:a16="http://schemas.microsoft.com/office/drawing/2014/main" id="{B9550C0E-4380-4552-ADE8-2B44452574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24038"/>
            <a:ext cx="12192000" cy="3209925"/>
          </a:xfrm>
          <a:prstGeom prst="rect">
            <a:avLst/>
          </a:prstGeom>
        </p:spPr>
      </p:pic>
      <p:sp>
        <p:nvSpPr>
          <p:cNvPr id="4" name="Footer Placeholder 3">
            <a:extLst>
              <a:ext uri="{FF2B5EF4-FFF2-40B4-BE49-F238E27FC236}">
                <a16:creationId xmlns:a16="http://schemas.microsoft.com/office/drawing/2014/main" id="{C9C75B19-0B16-4231-8353-0880274C5EB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5914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550-AA9C-449E-9961-943A273D8DD7}"/>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23.2.1  </a:t>
            </a:r>
            <a:r>
              <a:rPr lang="en-US" i="1" dirty="0">
                <a:solidFill>
                  <a:srgbClr val="24B5A1"/>
                </a:solidFill>
                <a:latin typeface="Calibri" panose="020F0502020204030204" pitchFamily="34" charset="0"/>
              </a:rPr>
              <a:t>New</a:t>
            </a:r>
            <a:r>
              <a:rPr lang="en-US" dirty="0">
                <a:solidFill>
                  <a:srgbClr val="24B5A1"/>
                </a:solidFill>
                <a:latin typeface="Calibri" panose="020F0502020204030204" pitchFamily="34" charset="0"/>
              </a:rPr>
              <a:t> and </a:t>
            </a:r>
            <a:r>
              <a:rPr lang="en-US" i="1" dirty="0">
                <a:solidFill>
                  <a:srgbClr val="24B5A1"/>
                </a:solidFill>
                <a:latin typeface="Calibri" panose="020F0502020204030204" pitchFamily="34" charset="0"/>
              </a:rPr>
              <a:t>Runnable</a:t>
            </a:r>
            <a:r>
              <a:rPr lang="en-US" dirty="0">
                <a:solidFill>
                  <a:srgbClr val="24B5A1"/>
                </a:solidFill>
                <a:latin typeface="Calibri" panose="020F0502020204030204" pitchFamily="34" charset="0"/>
              </a:rPr>
              <a:t> States</a:t>
            </a:r>
            <a:endParaRPr lang="en-US" dirty="0">
              <a:solidFill>
                <a:srgbClr val="3380E6"/>
              </a:solidFill>
              <a:latin typeface="Calibri" panose="020F0502020204030204" pitchFamily="34" charset="0"/>
            </a:endParaRPr>
          </a:p>
        </p:txBody>
      </p:sp>
      <p:sp>
        <p:nvSpPr>
          <p:cNvPr id="18435" name="Text Placeholder 2">
            <a:extLst>
              <a:ext uri="{FF2B5EF4-FFF2-40B4-BE49-F238E27FC236}">
                <a16:creationId xmlns:a16="http://schemas.microsoft.com/office/drawing/2014/main" id="{75D85ABA-49F5-4911-8726-A24017379E34}"/>
              </a:ext>
            </a:extLst>
          </p:cNvPr>
          <p:cNvSpPr>
            <a:spLocks noGrp="1"/>
          </p:cNvSpPr>
          <p:nvPr>
            <p:ph type="body" idx="1"/>
          </p:nvPr>
        </p:nvSpPr>
        <p:spPr/>
        <p:txBody>
          <a:bodyPr/>
          <a:lstStyle/>
          <a:p>
            <a:pPr eaLnBrk="1" hangingPunct="1"/>
            <a:r>
              <a:rPr lang="en-US" altLang="en-US" dirty="0">
                <a:solidFill>
                  <a:srgbClr val="000000"/>
                </a:solidFill>
              </a:rPr>
              <a:t>A new thread begins its life cycle in the </a:t>
            </a:r>
            <a:r>
              <a:rPr lang="en-US" altLang="en-US" dirty="0">
                <a:solidFill>
                  <a:srgbClr val="0000FF"/>
                </a:solidFill>
              </a:rPr>
              <a:t>new</a:t>
            </a:r>
            <a:r>
              <a:rPr lang="en-US" altLang="en-US" b="1" dirty="0">
                <a:solidFill>
                  <a:srgbClr val="A81A00"/>
                </a:solidFill>
              </a:rPr>
              <a:t> </a:t>
            </a:r>
            <a:r>
              <a:rPr lang="en-US" altLang="en-US" b="1" dirty="0">
                <a:solidFill>
                  <a:srgbClr val="000000"/>
                </a:solidFill>
              </a:rPr>
              <a:t>state.</a:t>
            </a:r>
          </a:p>
          <a:p>
            <a:pPr eaLnBrk="1" hangingPunct="1"/>
            <a:r>
              <a:rPr lang="en-US" altLang="en-US" dirty="0">
                <a:solidFill>
                  <a:srgbClr val="000000"/>
                </a:solidFill>
              </a:rPr>
              <a:t>Remains there until started, which places it in the </a:t>
            </a:r>
            <a:r>
              <a:rPr lang="en-US" altLang="en-US" dirty="0">
                <a:solidFill>
                  <a:srgbClr val="0000FF"/>
                </a:solidFill>
              </a:rPr>
              <a:t>runnable</a:t>
            </a:r>
            <a:r>
              <a:rPr lang="en-US" altLang="en-US" b="1" dirty="0">
                <a:solidFill>
                  <a:srgbClr val="A81A00"/>
                </a:solidFill>
              </a:rPr>
              <a:t> </a:t>
            </a:r>
            <a:r>
              <a:rPr lang="en-US" altLang="en-US" b="1" dirty="0">
                <a:solidFill>
                  <a:srgbClr val="000000"/>
                </a:solidFill>
              </a:rPr>
              <a:t>state—considered to be executing its task.</a:t>
            </a:r>
          </a:p>
        </p:txBody>
      </p:sp>
      <p:sp>
        <p:nvSpPr>
          <p:cNvPr id="4" name="Footer Placeholder 3">
            <a:extLst>
              <a:ext uri="{FF2B5EF4-FFF2-40B4-BE49-F238E27FC236}">
                <a16:creationId xmlns:a16="http://schemas.microsoft.com/office/drawing/2014/main" id="{7AB9730D-95DC-4410-BA9E-8181C66B43C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699313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2">
            <a:extLst>
              <a:ext uri="{FF2B5EF4-FFF2-40B4-BE49-F238E27FC236}">
                <a16:creationId xmlns:a16="http://schemas.microsoft.com/office/drawing/2014/main" id="{FC26A9C5-53E4-4086-B561-BBA346A43B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52638"/>
            <a:ext cx="12192000" cy="2752725"/>
          </a:xfrm>
          <a:prstGeom prst="rect">
            <a:avLst/>
          </a:prstGeom>
        </p:spPr>
      </p:pic>
      <p:sp>
        <p:nvSpPr>
          <p:cNvPr id="4" name="Footer Placeholder 3">
            <a:extLst>
              <a:ext uri="{FF2B5EF4-FFF2-40B4-BE49-F238E27FC236}">
                <a16:creationId xmlns:a16="http://schemas.microsoft.com/office/drawing/2014/main" id="{A82F0E4D-B65D-40F4-B876-5CF18FD65FF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06091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3">
            <a:extLst>
              <a:ext uri="{FF2B5EF4-FFF2-40B4-BE49-F238E27FC236}">
                <a16:creationId xmlns:a16="http://schemas.microsoft.com/office/drawing/2014/main" id="{022B14FF-6841-42EB-B785-9FE50966602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51050"/>
            <a:ext cx="12192000" cy="2754313"/>
          </a:xfrm>
          <a:prstGeom prst="rect">
            <a:avLst/>
          </a:prstGeom>
        </p:spPr>
      </p:pic>
      <p:sp>
        <p:nvSpPr>
          <p:cNvPr id="4" name="Footer Placeholder 3">
            <a:extLst>
              <a:ext uri="{FF2B5EF4-FFF2-40B4-BE49-F238E27FC236}">
                <a16:creationId xmlns:a16="http://schemas.microsoft.com/office/drawing/2014/main" id="{78D30FD1-9622-4F77-9243-2FA3B379AA0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94292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97B4-C23A-455C-939D-1AE0930C8700}"/>
              </a:ext>
            </a:extLst>
          </p:cNvPr>
          <p:cNvSpPr>
            <a:spLocks noGrp="1"/>
          </p:cNvSpPr>
          <p:nvPr>
            <p:ph type="title"/>
          </p:nvPr>
        </p:nvSpPr>
        <p:spPr/>
        <p:txBody>
          <a:bodyPr>
            <a:normAutofit/>
          </a:bodyPr>
          <a:lstStyle/>
          <a:p>
            <a:pPr fontAlgn="auto">
              <a:spcAft>
                <a:spcPts val="0"/>
              </a:spcAft>
              <a:defRPr/>
            </a:pPr>
            <a:r>
              <a:rPr lang="en-US" sz="2800" dirty="0">
                <a:solidFill>
                  <a:srgbClr val="24B5A1"/>
                </a:solidFill>
                <a:latin typeface="Calibri" panose="020F0502020204030204" pitchFamily="34" charset="0"/>
              </a:rPr>
              <a:t>23.9  </a:t>
            </a:r>
            <a:r>
              <a:rPr lang="en-US" sz="2800" dirty="0">
                <a:solidFill>
                  <a:srgbClr val="3380E6"/>
                </a:solidFill>
                <a:latin typeface="Calibri" panose="020F0502020204030204" pitchFamily="34" charset="0"/>
              </a:rPr>
              <a:t> (Advanced) Producer/Consumer Relationship: The </a:t>
            </a:r>
            <a:r>
              <a:rPr lang="en-US" sz="2800" dirty="0">
                <a:solidFill>
                  <a:srgbClr val="3380E6"/>
                </a:solidFill>
                <a:latin typeface="Consolas" panose="020B0609020204030204" pitchFamily="49" charset="0"/>
              </a:rPr>
              <a:t>Lock</a:t>
            </a:r>
            <a:r>
              <a:rPr lang="en-US" sz="2800" dirty="0">
                <a:solidFill>
                  <a:srgbClr val="3380E6"/>
                </a:solidFill>
                <a:latin typeface="Calibri" panose="020F0502020204030204" pitchFamily="34" charset="0"/>
              </a:rPr>
              <a:t> and </a:t>
            </a:r>
            <a:r>
              <a:rPr lang="en-US" sz="2800" dirty="0">
                <a:solidFill>
                  <a:srgbClr val="3380E6"/>
                </a:solidFill>
                <a:latin typeface="Consolas" panose="020B0609020204030204" pitchFamily="49" charset="0"/>
              </a:rPr>
              <a:t>Condition</a:t>
            </a:r>
            <a:r>
              <a:rPr lang="en-US" sz="2800" dirty="0">
                <a:solidFill>
                  <a:srgbClr val="3380E6"/>
                </a:solidFill>
                <a:latin typeface="Calibri" panose="020F0502020204030204" pitchFamily="34" charset="0"/>
              </a:rPr>
              <a:t> Interfaces (cont.)</a:t>
            </a:r>
          </a:p>
        </p:txBody>
      </p:sp>
      <p:sp>
        <p:nvSpPr>
          <p:cNvPr id="123907" name="Text Placeholder 2">
            <a:extLst>
              <a:ext uri="{FF2B5EF4-FFF2-40B4-BE49-F238E27FC236}">
                <a16:creationId xmlns:a16="http://schemas.microsoft.com/office/drawing/2014/main" id="{04A5FE60-7902-48E7-B548-E70386043FE5}"/>
              </a:ext>
            </a:extLst>
          </p:cNvPr>
          <p:cNvSpPr>
            <a:spLocks noGrp="1"/>
          </p:cNvSpPr>
          <p:nvPr>
            <p:ph type="body" idx="1"/>
          </p:nvPr>
        </p:nvSpPr>
        <p:spPr/>
        <p:txBody>
          <a:bodyPr/>
          <a:lstStyle/>
          <a:p>
            <a:pPr eaLnBrk="1" hangingPunct="1">
              <a:lnSpc>
                <a:spcPct val="90000"/>
              </a:lnSpc>
            </a:pPr>
            <a:r>
              <a:rPr lang="en-US" altLang="en-US" sz="2300" dirty="0">
                <a:solidFill>
                  <a:srgbClr val="000000"/>
                </a:solidFill>
              </a:rPr>
              <a:t>If a thread that owns a </a:t>
            </a:r>
            <a:r>
              <a:rPr lang="en-US" altLang="en-US" sz="2300" dirty="0">
                <a:solidFill>
                  <a:srgbClr val="000000"/>
                </a:solidFill>
                <a:latin typeface="Consolas" panose="020B0609020204030204" pitchFamily="49" charset="0"/>
              </a:rPr>
              <a:t>Lock</a:t>
            </a:r>
            <a:r>
              <a:rPr lang="en-US" altLang="en-US" sz="2300" dirty="0">
                <a:solidFill>
                  <a:srgbClr val="000000"/>
                </a:solidFill>
              </a:rPr>
              <a:t> determines that it cannot continue with its task until some condition is satisfied, the thread can wait on a </a:t>
            </a:r>
            <a:r>
              <a:rPr lang="en-US" altLang="en-US" sz="2300" dirty="0">
                <a:solidFill>
                  <a:srgbClr val="0000FF"/>
                </a:solidFill>
              </a:rPr>
              <a:t>condition object</a:t>
            </a:r>
            <a:r>
              <a:rPr lang="en-US" altLang="en-US" sz="2300" dirty="0">
                <a:solidFill>
                  <a:srgbClr val="000000"/>
                </a:solidFill>
              </a:rPr>
              <a:t>.</a:t>
            </a:r>
          </a:p>
          <a:p>
            <a:pPr lvl="1" eaLnBrk="1" hangingPunct="1">
              <a:lnSpc>
                <a:spcPct val="90000"/>
              </a:lnSpc>
            </a:pPr>
            <a:r>
              <a:rPr lang="en-US" altLang="en-US" sz="2000" dirty="0">
                <a:solidFill>
                  <a:srgbClr val="000000"/>
                </a:solidFill>
              </a:rPr>
              <a:t>Allows you to explicitly declare the condition objects on which a thread may need to wait.</a:t>
            </a:r>
          </a:p>
          <a:p>
            <a:pPr eaLnBrk="1" hangingPunct="1">
              <a:lnSpc>
                <a:spcPct val="90000"/>
              </a:lnSpc>
            </a:pPr>
            <a:r>
              <a:rPr lang="en-US" altLang="en-US" sz="2300" dirty="0">
                <a:solidFill>
                  <a:srgbClr val="000000"/>
                </a:solidFill>
              </a:rPr>
              <a:t>For example, in the producer/consumer relationship, producers can wait on one object and consumers can wait on another.</a:t>
            </a:r>
          </a:p>
          <a:p>
            <a:pPr lvl="1" eaLnBrk="1" hangingPunct="1">
              <a:lnSpc>
                <a:spcPct val="90000"/>
              </a:lnSpc>
            </a:pPr>
            <a:r>
              <a:rPr lang="en-US" altLang="en-US" sz="2000" dirty="0">
                <a:solidFill>
                  <a:srgbClr val="000000"/>
                </a:solidFill>
              </a:rPr>
              <a:t>Not possible when using the </a:t>
            </a:r>
            <a:r>
              <a:rPr lang="en-US" altLang="en-US" sz="2000" dirty="0">
                <a:solidFill>
                  <a:srgbClr val="000000"/>
                </a:solidFill>
                <a:latin typeface="Consolas" panose="020B0609020204030204" pitchFamily="49" charset="0"/>
              </a:rPr>
              <a:t>synchronized</a:t>
            </a:r>
            <a:r>
              <a:rPr lang="en-US" altLang="en-US" sz="2000" dirty="0">
                <a:solidFill>
                  <a:srgbClr val="000000"/>
                </a:solidFill>
              </a:rPr>
              <a:t> keywords and an object’s built-in monitor lock.</a:t>
            </a:r>
          </a:p>
          <a:p>
            <a:pPr eaLnBrk="1" hangingPunct="1">
              <a:lnSpc>
                <a:spcPct val="90000"/>
              </a:lnSpc>
            </a:pPr>
            <a:r>
              <a:rPr lang="en-US" altLang="en-US" sz="2300" dirty="0">
                <a:solidFill>
                  <a:srgbClr val="000000"/>
                </a:solidFill>
              </a:rPr>
              <a:t>Condition objects are associated with a specific </a:t>
            </a:r>
            <a:r>
              <a:rPr lang="en-US" altLang="en-US" sz="2300" dirty="0">
                <a:solidFill>
                  <a:srgbClr val="000000"/>
                </a:solidFill>
                <a:latin typeface="Consolas" panose="020B0609020204030204" pitchFamily="49" charset="0"/>
              </a:rPr>
              <a:t>Lock</a:t>
            </a:r>
            <a:r>
              <a:rPr lang="en-US" altLang="en-US" sz="2300" dirty="0">
                <a:solidFill>
                  <a:srgbClr val="000000"/>
                </a:solidFill>
              </a:rPr>
              <a:t> and are created by calling a </a:t>
            </a:r>
            <a:r>
              <a:rPr lang="en-US" altLang="en-US" sz="2300" dirty="0">
                <a:solidFill>
                  <a:srgbClr val="000000"/>
                </a:solidFill>
                <a:latin typeface="Consolas" panose="020B0609020204030204" pitchFamily="49" charset="0"/>
              </a:rPr>
              <a:t>Lock</a:t>
            </a:r>
            <a:r>
              <a:rPr lang="en-US" altLang="en-US" sz="2300" dirty="0">
                <a:solidFill>
                  <a:srgbClr val="000000"/>
                </a:solidFill>
              </a:rPr>
              <a:t>’s </a:t>
            </a:r>
            <a:r>
              <a:rPr lang="en-US" altLang="en-US" sz="2300" dirty="0" err="1">
                <a:solidFill>
                  <a:srgbClr val="0000FF"/>
                </a:solidFill>
                <a:latin typeface="Consolas" panose="020B0609020204030204" pitchFamily="49" charset="0"/>
              </a:rPr>
              <a:t>newCondition</a:t>
            </a:r>
            <a:r>
              <a:rPr lang="en-US" altLang="en-US" sz="2300" dirty="0">
                <a:solidFill>
                  <a:srgbClr val="000000"/>
                </a:solidFill>
              </a:rPr>
              <a:t> method, which returns an object that implements the </a:t>
            </a:r>
            <a:r>
              <a:rPr lang="en-US" altLang="en-US" sz="2300" dirty="0">
                <a:solidFill>
                  <a:srgbClr val="0000FF"/>
                </a:solidFill>
                <a:latin typeface="Consolas" panose="020B0609020204030204" pitchFamily="49" charset="0"/>
              </a:rPr>
              <a:t>Condition</a:t>
            </a:r>
            <a:r>
              <a:rPr lang="en-US" altLang="en-US" sz="2300" dirty="0">
                <a:solidFill>
                  <a:srgbClr val="000000"/>
                </a:solidFill>
              </a:rPr>
              <a:t> interface (of package </a:t>
            </a:r>
            <a:r>
              <a:rPr lang="en-US" altLang="en-US" sz="2300" dirty="0" err="1">
                <a:solidFill>
                  <a:srgbClr val="000000"/>
                </a:solidFill>
                <a:latin typeface="Consolas" panose="020B0609020204030204" pitchFamily="49" charset="0"/>
              </a:rPr>
              <a:t>java.util.concurrent.locks</a:t>
            </a:r>
            <a:r>
              <a:rPr lang="en-US" altLang="en-US" sz="2300" dirty="0">
                <a:solidFill>
                  <a:srgbClr val="000000"/>
                </a:solidFill>
              </a:rPr>
              <a:t>).</a:t>
            </a:r>
          </a:p>
        </p:txBody>
      </p:sp>
      <p:sp>
        <p:nvSpPr>
          <p:cNvPr id="4" name="Footer Placeholder 3">
            <a:extLst>
              <a:ext uri="{FF2B5EF4-FFF2-40B4-BE49-F238E27FC236}">
                <a16:creationId xmlns:a16="http://schemas.microsoft.com/office/drawing/2014/main" id="{DF85812C-0968-4A85-AEF3-C93E639ADF4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38813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E8BD-8C1A-404D-AF39-E7318C61A392}"/>
              </a:ext>
            </a:extLst>
          </p:cNvPr>
          <p:cNvSpPr>
            <a:spLocks noGrp="1"/>
          </p:cNvSpPr>
          <p:nvPr>
            <p:ph type="title"/>
          </p:nvPr>
        </p:nvSpPr>
        <p:spPr/>
        <p:txBody>
          <a:bodyPr/>
          <a:lstStyle/>
          <a:p>
            <a:pPr fontAlgn="auto">
              <a:spcAft>
                <a:spcPts val="0"/>
              </a:spcAft>
              <a:defRPr/>
            </a:pPr>
            <a:r>
              <a:rPr lang="en-US" sz="2800" dirty="0">
                <a:solidFill>
                  <a:srgbClr val="24B5A1"/>
                </a:solidFill>
                <a:latin typeface="Calibri" panose="020F0502020204030204" pitchFamily="34" charset="0"/>
              </a:rPr>
              <a:t>23.9  </a:t>
            </a:r>
            <a:r>
              <a:rPr lang="en-US" sz="2800" dirty="0">
                <a:solidFill>
                  <a:srgbClr val="3380E6"/>
                </a:solidFill>
                <a:latin typeface="Calibri" panose="020F0502020204030204" pitchFamily="34" charset="0"/>
              </a:rPr>
              <a:t>Producer/Consumer Relationship: The </a:t>
            </a:r>
            <a:r>
              <a:rPr lang="en-US" sz="2800" dirty="0">
                <a:solidFill>
                  <a:srgbClr val="3380E6"/>
                </a:solidFill>
                <a:latin typeface="Consolas" panose="020B0609020204030204" pitchFamily="49" charset="0"/>
              </a:rPr>
              <a:t>Lock</a:t>
            </a:r>
            <a:r>
              <a:rPr lang="en-US" sz="2800" dirty="0">
                <a:solidFill>
                  <a:srgbClr val="3380E6"/>
                </a:solidFill>
                <a:latin typeface="Calibri" panose="020F0502020204030204" pitchFamily="34" charset="0"/>
              </a:rPr>
              <a:t> and </a:t>
            </a:r>
            <a:r>
              <a:rPr lang="en-US" sz="2800" dirty="0">
                <a:solidFill>
                  <a:srgbClr val="3380E6"/>
                </a:solidFill>
                <a:latin typeface="Consolas" panose="020B0609020204030204" pitchFamily="49" charset="0"/>
              </a:rPr>
              <a:t>Condition</a:t>
            </a:r>
            <a:r>
              <a:rPr lang="en-US" sz="2800" dirty="0">
                <a:solidFill>
                  <a:srgbClr val="3380E6"/>
                </a:solidFill>
                <a:latin typeface="Calibri" panose="020F0502020204030204" pitchFamily="34" charset="0"/>
              </a:rPr>
              <a:t> Interfaces (cont.)</a:t>
            </a:r>
          </a:p>
        </p:txBody>
      </p:sp>
      <p:sp>
        <p:nvSpPr>
          <p:cNvPr id="124931" name="Text Placeholder 2">
            <a:extLst>
              <a:ext uri="{FF2B5EF4-FFF2-40B4-BE49-F238E27FC236}">
                <a16:creationId xmlns:a16="http://schemas.microsoft.com/office/drawing/2014/main" id="{69814AAF-7887-4FAB-9933-6BAD28811D76}"/>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To wait on a condition object, the thread can call the </a:t>
            </a:r>
            <a:r>
              <a:rPr lang="en-US" altLang="en-US" sz="2500" dirty="0">
                <a:solidFill>
                  <a:srgbClr val="000000"/>
                </a:solidFill>
                <a:latin typeface="Consolas" panose="020B0609020204030204" pitchFamily="49" charset="0"/>
              </a:rPr>
              <a:t>Condition</a:t>
            </a:r>
            <a:r>
              <a:rPr lang="en-US" altLang="en-US" sz="2500" dirty="0">
                <a:solidFill>
                  <a:srgbClr val="000000"/>
                </a:solidFill>
              </a:rPr>
              <a:t>’s </a:t>
            </a:r>
            <a:r>
              <a:rPr lang="en-US" altLang="en-US" sz="2500" dirty="0">
                <a:solidFill>
                  <a:srgbClr val="0000FF"/>
                </a:solidFill>
                <a:latin typeface="Consolas" panose="020B0609020204030204" pitchFamily="49" charset="0"/>
              </a:rPr>
              <a:t>await</a:t>
            </a:r>
            <a:r>
              <a:rPr lang="en-US" altLang="en-US" sz="2500" dirty="0">
                <a:solidFill>
                  <a:srgbClr val="000000"/>
                </a:solidFill>
              </a:rPr>
              <a:t> method.</a:t>
            </a:r>
          </a:p>
          <a:p>
            <a:pPr lvl="1" eaLnBrk="1" hangingPunct="1">
              <a:lnSpc>
                <a:spcPct val="90000"/>
              </a:lnSpc>
            </a:pPr>
            <a:r>
              <a:rPr lang="en-US" altLang="en-US" sz="2100" dirty="0">
                <a:solidFill>
                  <a:srgbClr val="000000"/>
                </a:solidFill>
              </a:rPr>
              <a:t>This immediately releases the associated </a:t>
            </a:r>
            <a:r>
              <a:rPr lang="en-US" altLang="en-US" sz="2100" dirty="0">
                <a:solidFill>
                  <a:srgbClr val="000000"/>
                </a:solidFill>
                <a:latin typeface="Consolas" panose="020B0609020204030204" pitchFamily="49" charset="0"/>
              </a:rPr>
              <a:t>Lock</a:t>
            </a:r>
            <a:r>
              <a:rPr lang="en-US" altLang="en-US" sz="2100" dirty="0">
                <a:solidFill>
                  <a:srgbClr val="000000"/>
                </a:solidFill>
              </a:rPr>
              <a:t> and places the thread in the </a:t>
            </a:r>
            <a:r>
              <a:rPr lang="en-US" altLang="en-US" sz="2100" i="1" dirty="0">
                <a:solidFill>
                  <a:srgbClr val="000000"/>
                </a:solidFill>
              </a:rPr>
              <a:t>waiting state</a:t>
            </a:r>
            <a:r>
              <a:rPr lang="en-US" altLang="en-US" sz="2100" dirty="0">
                <a:solidFill>
                  <a:srgbClr val="000000"/>
                </a:solidFill>
              </a:rPr>
              <a:t> for that </a:t>
            </a:r>
            <a:r>
              <a:rPr lang="en-US" altLang="en-US" sz="2100" dirty="0">
                <a:solidFill>
                  <a:srgbClr val="000000"/>
                </a:solidFill>
                <a:latin typeface="Consolas" panose="020B0609020204030204" pitchFamily="49" charset="0"/>
              </a:rPr>
              <a:t>Condition</a:t>
            </a:r>
            <a:r>
              <a:rPr lang="en-US" altLang="en-US" sz="2100" dirty="0">
                <a:solidFill>
                  <a:srgbClr val="000000"/>
                </a:solidFill>
              </a:rPr>
              <a:t>.</a:t>
            </a:r>
          </a:p>
          <a:p>
            <a:pPr eaLnBrk="1" hangingPunct="1">
              <a:lnSpc>
                <a:spcPct val="90000"/>
              </a:lnSpc>
            </a:pPr>
            <a:r>
              <a:rPr lang="en-US" altLang="en-US" sz="2500" dirty="0">
                <a:solidFill>
                  <a:srgbClr val="000000"/>
                </a:solidFill>
              </a:rPr>
              <a:t>When a </a:t>
            </a:r>
            <a:r>
              <a:rPr lang="en-US" altLang="en-US" sz="2500" i="1" dirty="0">
                <a:solidFill>
                  <a:srgbClr val="000000"/>
                </a:solidFill>
              </a:rPr>
              <a:t>runnable </a:t>
            </a:r>
            <a:r>
              <a:rPr lang="en-US" altLang="en-US" sz="2500" dirty="0">
                <a:solidFill>
                  <a:srgbClr val="000000"/>
                </a:solidFill>
              </a:rPr>
              <a:t>thread completes a task and determines that the </a:t>
            </a:r>
            <a:r>
              <a:rPr lang="en-US" altLang="en-US" sz="2500" i="1" dirty="0">
                <a:solidFill>
                  <a:srgbClr val="000000"/>
                </a:solidFill>
              </a:rPr>
              <a:t>waiting </a:t>
            </a:r>
            <a:r>
              <a:rPr lang="en-US" altLang="en-US" sz="2500" dirty="0">
                <a:solidFill>
                  <a:srgbClr val="000000"/>
                </a:solidFill>
              </a:rPr>
              <a:t>thread can now continue, the</a:t>
            </a:r>
            <a:r>
              <a:rPr lang="en-US" altLang="en-US" sz="2500" i="1" dirty="0">
                <a:solidFill>
                  <a:srgbClr val="000000"/>
                </a:solidFill>
              </a:rPr>
              <a:t> runnable </a:t>
            </a:r>
            <a:r>
              <a:rPr lang="en-US" altLang="en-US" sz="2500" dirty="0">
                <a:solidFill>
                  <a:srgbClr val="000000"/>
                </a:solidFill>
              </a:rPr>
              <a:t>thread can call </a:t>
            </a:r>
            <a:r>
              <a:rPr lang="en-US" altLang="en-US" sz="2500" dirty="0">
                <a:solidFill>
                  <a:srgbClr val="000000"/>
                </a:solidFill>
                <a:latin typeface="Consolas" panose="020B0609020204030204" pitchFamily="49" charset="0"/>
              </a:rPr>
              <a:t>Condition</a:t>
            </a:r>
            <a:r>
              <a:rPr lang="en-US" altLang="en-US" sz="2500" dirty="0">
                <a:solidFill>
                  <a:srgbClr val="000000"/>
                </a:solidFill>
              </a:rPr>
              <a:t> method </a:t>
            </a:r>
            <a:r>
              <a:rPr lang="en-US" altLang="en-US" sz="2500" dirty="0">
                <a:solidFill>
                  <a:srgbClr val="0000FF"/>
                </a:solidFill>
                <a:latin typeface="Consolas" panose="020B0609020204030204" pitchFamily="49" charset="0"/>
              </a:rPr>
              <a:t>signal</a:t>
            </a:r>
            <a:r>
              <a:rPr lang="en-US" altLang="en-US" sz="2500" dirty="0">
                <a:solidFill>
                  <a:srgbClr val="000000"/>
                </a:solidFill>
              </a:rPr>
              <a:t> to allow a thread in that </a:t>
            </a:r>
            <a:r>
              <a:rPr lang="en-US" altLang="en-US" sz="2500" dirty="0">
                <a:solidFill>
                  <a:srgbClr val="000000"/>
                </a:solidFill>
                <a:latin typeface="Consolas" panose="020B0609020204030204" pitchFamily="49" charset="0"/>
              </a:rPr>
              <a:t>Condition</a:t>
            </a:r>
            <a:r>
              <a:rPr lang="en-US" altLang="en-US" sz="2500" dirty="0">
                <a:solidFill>
                  <a:srgbClr val="000000"/>
                </a:solidFill>
              </a:rPr>
              <a:t>’s </a:t>
            </a:r>
            <a:r>
              <a:rPr lang="en-US" altLang="en-US" sz="2500" i="1" dirty="0">
                <a:solidFill>
                  <a:srgbClr val="000000"/>
                </a:solidFill>
              </a:rPr>
              <a:t>waiting state </a:t>
            </a:r>
            <a:r>
              <a:rPr lang="en-US" altLang="en-US" sz="2500" dirty="0">
                <a:solidFill>
                  <a:srgbClr val="000000"/>
                </a:solidFill>
              </a:rPr>
              <a:t>to return to the </a:t>
            </a:r>
            <a:r>
              <a:rPr lang="en-US" altLang="en-US" sz="2500" i="1" dirty="0">
                <a:solidFill>
                  <a:srgbClr val="000000"/>
                </a:solidFill>
              </a:rPr>
              <a:t>runnable state.</a:t>
            </a:r>
          </a:p>
          <a:p>
            <a:pPr eaLnBrk="1" hangingPunct="1">
              <a:lnSpc>
                <a:spcPct val="90000"/>
              </a:lnSpc>
            </a:pPr>
            <a:r>
              <a:rPr lang="en-US" altLang="en-US" sz="2500" dirty="0">
                <a:solidFill>
                  <a:srgbClr val="000000"/>
                </a:solidFill>
              </a:rPr>
              <a:t>If a thread calls </a:t>
            </a:r>
            <a:r>
              <a:rPr lang="en-US" altLang="en-US" sz="2500" dirty="0">
                <a:solidFill>
                  <a:srgbClr val="000000"/>
                </a:solidFill>
                <a:latin typeface="Consolas" panose="020B0609020204030204" pitchFamily="49" charset="0"/>
              </a:rPr>
              <a:t>Condition</a:t>
            </a:r>
            <a:r>
              <a:rPr lang="en-US" altLang="en-US" sz="2500" dirty="0">
                <a:solidFill>
                  <a:srgbClr val="000000"/>
                </a:solidFill>
              </a:rPr>
              <a:t> method </a:t>
            </a:r>
            <a:r>
              <a:rPr lang="en-US" altLang="en-US" sz="2500" dirty="0" err="1">
                <a:solidFill>
                  <a:srgbClr val="0000FF"/>
                </a:solidFill>
                <a:latin typeface="Consolas" panose="020B0609020204030204" pitchFamily="49" charset="0"/>
              </a:rPr>
              <a:t>signalAll</a:t>
            </a:r>
            <a:r>
              <a:rPr lang="en-US" altLang="en-US" sz="2500" dirty="0">
                <a:solidFill>
                  <a:srgbClr val="000000"/>
                </a:solidFill>
              </a:rPr>
              <a:t>, then all the threads waiting for that condition transition to the </a:t>
            </a:r>
            <a:r>
              <a:rPr lang="en-US" altLang="en-US" sz="2500" i="1" dirty="0">
                <a:solidFill>
                  <a:srgbClr val="000000"/>
                </a:solidFill>
              </a:rPr>
              <a:t>runnable state </a:t>
            </a:r>
            <a:r>
              <a:rPr lang="en-US" altLang="en-US" sz="2500" dirty="0">
                <a:solidFill>
                  <a:srgbClr val="000000"/>
                </a:solidFill>
              </a:rPr>
              <a:t>and become eligible to reacquire the </a:t>
            </a:r>
            <a:r>
              <a:rPr lang="en-US" altLang="en-US" sz="2500" dirty="0">
                <a:solidFill>
                  <a:srgbClr val="000000"/>
                </a:solidFill>
                <a:latin typeface="Consolas" panose="020B0609020204030204" pitchFamily="49" charset="0"/>
              </a:rPr>
              <a:t>Lock</a:t>
            </a:r>
            <a:r>
              <a:rPr lang="en-US" altLang="en-US" sz="2500" dirty="0">
                <a:solidFill>
                  <a:srgbClr val="000000"/>
                </a:solidFill>
              </a:rPr>
              <a:t>.</a:t>
            </a:r>
          </a:p>
        </p:txBody>
      </p:sp>
      <p:sp>
        <p:nvSpPr>
          <p:cNvPr id="4" name="Footer Placeholder 3">
            <a:extLst>
              <a:ext uri="{FF2B5EF4-FFF2-40B4-BE49-F238E27FC236}">
                <a16:creationId xmlns:a16="http://schemas.microsoft.com/office/drawing/2014/main" id="{C769680C-99EC-4D63-B10C-0E11A3AF1DD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5554852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4">
            <a:extLst>
              <a:ext uri="{FF2B5EF4-FFF2-40B4-BE49-F238E27FC236}">
                <a16:creationId xmlns:a16="http://schemas.microsoft.com/office/drawing/2014/main" id="{0F255E8C-D6A9-4915-A9A9-C91FF6D167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363"/>
            <a:ext cx="12192000" cy="6645275"/>
          </a:xfrm>
          <a:prstGeom prst="rect">
            <a:avLst/>
          </a:prstGeom>
        </p:spPr>
      </p:pic>
      <p:sp>
        <p:nvSpPr>
          <p:cNvPr id="4" name="Footer Placeholder 3">
            <a:extLst>
              <a:ext uri="{FF2B5EF4-FFF2-40B4-BE49-F238E27FC236}">
                <a16:creationId xmlns:a16="http://schemas.microsoft.com/office/drawing/2014/main" id="{6B184118-F1CD-4A0D-A820-170628B3F01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0825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5">
            <a:extLst>
              <a:ext uri="{FF2B5EF4-FFF2-40B4-BE49-F238E27FC236}">
                <a16:creationId xmlns:a16="http://schemas.microsoft.com/office/drawing/2014/main" id="{8D2F95AE-64DF-4A4E-B4DB-9983D5C28F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7613"/>
            <a:ext cx="12192000" cy="4422775"/>
          </a:xfrm>
          <a:prstGeom prst="rect">
            <a:avLst/>
          </a:prstGeom>
        </p:spPr>
      </p:pic>
      <p:sp>
        <p:nvSpPr>
          <p:cNvPr id="4" name="Footer Placeholder 3">
            <a:extLst>
              <a:ext uri="{FF2B5EF4-FFF2-40B4-BE49-F238E27FC236}">
                <a16:creationId xmlns:a16="http://schemas.microsoft.com/office/drawing/2014/main" id="{51FDFB24-C9DA-4AED-BA84-1AC3AF6FF23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65384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6">
            <a:extLst>
              <a:ext uri="{FF2B5EF4-FFF2-40B4-BE49-F238E27FC236}">
                <a16:creationId xmlns:a16="http://schemas.microsoft.com/office/drawing/2014/main" id="{31BDC9BF-CF77-4FE0-984D-26599E9747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1713"/>
            <a:ext cx="12192000" cy="4852987"/>
          </a:xfrm>
          <a:prstGeom prst="rect">
            <a:avLst/>
          </a:prstGeom>
        </p:spPr>
      </p:pic>
      <p:sp>
        <p:nvSpPr>
          <p:cNvPr id="4" name="Footer Placeholder 3">
            <a:extLst>
              <a:ext uri="{FF2B5EF4-FFF2-40B4-BE49-F238E27FC236}">
                <a16:creationId xmlns:a16="http://schemas.microsoft.com/office/drawing/2014/main" id="{E0A0913E-6DDC-4A01-8128-4C6948A344C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61673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06D7-52B3-469C-A52E-78A22F663C12}"/>
              </a:ext>
            </a:extLst>
          </p:cNvPr>
          <p:cNvSpPr>
            <a:spLocks noGrp="1"/>
          </p:cNvSpPr>
          <p:nvPr>
            <p:ph type="title"/>
          </p:nvPr>
        </p:nvSpPr>
        <p:spPr/>
        <p:txBody>
          <a:bodyPr>
            <a:normAutofit/>
          </a:bodyPr>
          <a:lstStyle/>
          <a:p>
            <a:pPr fontAlgn="auto">
              <a:spcAft>
                <a:spcPts val="0"/>
              </a:spcAft>
              <a:defRPr/>
            </a:pPr>
            <a:r>
              <a:rPr lang="en-US" sz="2800" dirty="0">
                <a:solidFill>
                  <a:srgbClr val="24B5A1"/>
                </a:solidFill>
                <a:latin typeface="Calibri" panose="020F0502020204030204" pitchFamily="34" charset="0"/>
              </a:rPr>
              <a:t>23.9  </a:t>
            </a:r>
            <a:r>
              <a:rPr lang="en-US" sz="2800" dirty="0">
                <a:solidFill>
                  <a:srgbClr val="3380E6"/>
                </a:solidFill>
                <a:latin typeface="Calibri" panose="020F0502020204030204" pitchFamily="34" charset="0"/>
              </a:rPr>
              <a:t> (Advanced) Producer/Consumer Relationship: The </a:t>
            </a:r>
            <a:r>
              <a:rPr lang="en-US" sz="2800" dirty="0">
                <a:solidFill>
                  <a:srgbClr val="3380E6"/>
                </a:solidFill>
                <a:latin typeface="Consolas" panose="020B0609020204030204" pitchFamily="49" charset="0"/>
              </a:rPr>
              <a:t>Lock</a:t>
            </a:r>
            <a:r>
              <a:rPr lang="en-US" sz="2800" dirty="0">
                <a:solidFill>
                  <a:srgbClr val="3380E6"/>
                </a:solidFill>
                <a:latin typeface="Calibri" panose="020F0502020204030204" pitchFamily="34" charset="0"/>
              </a:rPr>
              <a:t> and </a:t>
            </a:r>
            <a:r>
              <a:rPr lang="en-US" sz="2800" dirty="0">
                <a:solidFill>
                  <a:srgbClr val="3380E6"/>
                </a:solidFill>
                <a:latin typeface="Consolas" panose="020B0609020204030204" pitchFamily="49" charset="0"/>
              </a:rPr>
              <a:t>Condition</a:t>
            </a:r>
            <a:r>
              <a:rPr lang="en-US" sz="2800" dirty="0">
                <a:solidFill>
                  <a:srgbClr val="3380E6"/>
                </a:solidFill>
                <a:latin typeface="Calibri" panose="020F0502020204030204" pitchFamily="34" charset="0"/>
              </a:rPr>
              <a:t> Interfaces (cont.)</a:t>
            </a:r>
          </a:p>
        </p:txBody>
      </p:sp>
      <p:sp>
        <p:nvSpPr>
          <p:cNvPr id="129027" name="Text Placeholder 2">
            <a:extLst>
              <a:ext uri="{FF2B5EF4-FFF2-40B4-BE49-F238E27FC236}">
                <a16:creationId xmlns:a16="http://schemas.microsoft.com/office/drawing/2014/main" id="{BCCBB938-536B-4FFB-8F7A-11D85A2C0662}"/>
              </a:ext>
            </a:extLst>
          </p:cNvPr>
          <p:cNvSpPr>
            <a:spLocks noGrp="1"/>
          </p:cNvSpPr>
          <p:nvPr>
            <p:ph type="body" idx="1"/>
          </p:nvPr>
        </p:nvSpPr>
        <p:spPr/>
        <p:txBody>
          <a:bodyPr/>
          <a:lstStyle/>
          <a:p>
            <a:pPr eaLnBrk="1" hangingPunct="1"/>
            <a:r>
              <a:rPr lang="en-US" altLang="en-US" dirty="0">
                <a:solidFill>
                  <a:srgbClr val="000000"/>
                </a:solidFill>
                <a:latin typeface="Consolas" panose="020B0609020204030204" pitchFamily="49" charset="0"/>
              </a:rPr>
              <a:t>Lock</a:t>
            </a:r>
            <a:r>
              <a:rPr lang="en-US" altLang="en-US" dirty="0">
                <a:solidFill>
                  <a:srgbClr val="000000"/>
                </a:solidFill>
              </a:rPr>
              <a:t>s allow you to interrupt waiting threads or to specify a time-out for waiting to acquire a lock, which is not possible using the </a:t>
            </a:r>
            <a:r>
              <a:rPr lang="en-US" altLang="en-US" dirty="0">
                <a:solidFill>
                  <a:srgbClr val="000000"/>
                </a:solidFill>
                <a:latin typeface="Consolas" panose="020B0609020204030204" pitchFamily="49" charset="0"/>
              </a:rPr>
              <a:t>synchronized</a:t>
            </a:r>
            <a:r>
              <a:rPr lang="en-US" altLang="en-US" dirty="0">
                <a:solidFill>
                  <a:srgbClr val="000000"/>
                </a:solidFill>
              </a:rPr>
              <a:t> keyword.</a:t>
            </a:r>
          </a:p>
          <a:p>
            <a:pPr eaLnBrk="1" hangingPunct="1"/>
            <a:r>
              <a:rPr lang="en-US" altLang="en-US" dirty="0">
                <a:solidFill>
                  <a:srgbClr val="000000"/>
                </a:solidFill>
              </a:rPr>
              <a:t>Also, a </a:t>
            </a:r>
            <a:r>
              <a:rPr lang="en-US" altLang="en-US" dirty="0">
                <a:solidFill>
                  <a:srgbClr val="000000"/>
                </a:solidFill>
                <a:latin typeface="Consolas" panose="020B0609020204030204" pitchFamily="49" charset="0"/>
              </a:rPr>
              <a:t>Lock</a:t>
            </a:r>
            <a:r>
              <a:rPr lang="en-US" altLang="en-US" dirty="0">
                <a:solidFill>
                  <a:srgbClr val="000000"/>
                </a:solidFill>
              </a:rPr>
              <a:t> is not constrained to be acquired and released in the same block of code.</a:t>
            </a:r>
          </a:p>
          <a:p>
            <a:pPr eaLnBrk="1" hangingPunct="1"/>
            <a:r>
              <a:rPr lang="en-US" altLang="en-US" dirty="0">
                <a:solidFill>
                  <a:srgbClr val="000000"/>
                </a:solidFill>
                <a:latin typeface="Consolas" panose="020B0609020204030204" pitchFamily="49" charset="0"/>
              </a:rPr>
              <a:t>Condition</a:t>
            </a:r>
            <a:r>
              <a:rPr lang="en-US" altLang="en-US" dirty="0">
                <a:solidFill>
                  <a:srgbClr val="000000"/>
                </a:solidFill>
              </a:rPr>
              <a:t> objects allow you to specify multiple conditions on which threads may wait.</a:t>
            </a:r>
          </a:p>
          <a:p>
            <a:pPr eaLnBrk="1" hangingPunct="1"/>
            <a:r>
              <a:rPr lang="en-US" altLang="en-US" dirty="0">
                <a:solidFill>
                  <a:srgbClr val="000000"/>
                </a:solidFill>
              </a:rPr>
              <a:t>With the </a:t>
            </a:r>
            <a:r>
              <a:rPr lang="en-US" altLang="en-US" dirty="0">
                <a:solidFill>
                  <a:srgbClr val="000000"/>
                </a:solidFill>
                <a:latin typeface="Consolas" panose="020B0609020204030204" pitchFamily="49" charset="0"/>
              </a:rPr>
              <a:t>synchronized</a:t>
            </a:r>
            <a:r>
              <a:rPr lang="en-US" altLang="en-US" dirty="0">
                <a:solidFill>
                  <a:srgbClr val="000000"/>
                </a:solidFill>
              </a:rPr>
              <a:t> keyword, there is no way to explicitly state the condition on which threads are waiting.</a:t>
            </a:r>
          </a:p>
        </p:txBody>
      </p:sp>
      <p:sp>
        <p:nvSpPr>
          <p:cNvPr id="4" name="Footer Placeholder 3">
            <a:extLst>
              <a:ext uri="{FF2B5EF4-FFF2-40B4-BE49-F238E27FC236}">
                <a16:creationId xmlns:a16="http://schemas.microsoft.com/office/drawing/2014/main" id="{C08741A7-21BB-4B3D-9C75-D168AFC8FE4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71185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7">
            <a:extLst>
              <a:ext uri="{FF2B5EF4-FFF2-40B4-BE49-F238E27FC236}">
                <a16:creationId xmlns:a16="http://schemas.microsoft.com/office/drawing/2014/main" id="{A268AFBB-5A4A-417D-A331-3F17E715DC7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46113"/>
            <a:ext cx="12192000" cy="5565775"/>
          </a:xfrm>
          <a:prstGeom prst="rect">
            <a:avLst/>
          </a:prstGeom>
        </p:spPr>
      </p:pic>
      <p:sp>
        <p:nvSpPr>
          <p:cNvPr id="4" name="Footer Placeholder 3">
            <a:extLst>
              <a:ext uri="{FF2B5EF4-FFF2-40B4-BE49-F238E27FC236}">
                <a16:creationId xmlns:a16="http://schemas.microsoft.com/office/drawing/2014/main" id="{55DDA248-E2B9-4EC3-8346-CE14BEB07A6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970235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CF85-BF2D-487A-85FE-92E5A932A42A}"/>
              </a:ext>
            </a:extLst>
          </p:cNvPr>
          <p:cNvSpPr>
            <a:spLocks noGrp="1"/>
          </p:cNvSpPr>
          <p:nvPr>
            <p:ph type="title"/>
          </p:nvPr>
        </p:nvSpPr>
        <p:spPr/>
        <p:txBody>
          <a:bodyPr>
            <a:normAutofit/>
          </a:bodyPr>
          <a:lstStyle/>
          <a:p>
            <a:pPr fontAlgn="auto">
              <a:spcAft>
                <a:spcPts val="0"/>
              </a:spcAft>
              <a:defRPr/>
            </a:pPr>
            <a:r>
              <a:rPr lang="en-US" sz="2800" dirty="0">
                <a:solidFill>
                  <a:srgbClr val="24B5A1"/>
                </a:solidFill>
                <a:latin typeface="Calibri" panose="020F0502020204030204" pitchFamily="34" charset="0"/>
              </a:rPr>
              <a:t>23.9  </a:t>
            </a:r>
            <a:r>
              <a:rPr lang="en-US" sz="2800" dirty="0">
                <a:solidFill>
                  <a:srgbClr val="3380E6"/>
                </a:solidFill>
                <a:latin typeface="Calibri" panose="020F0502020204030204" pitchFamily="34" charset="0"/>
              </a:rPr>
              <a:t> (Advanced) Producer/Consumer Relationship: The </a:t>
            </a:r>
            <a:r>
              <a:rPr lang="en-US" sz="2800" dirty="0">
                <a:solidFill>
                  <a:srgbClr val="3380E6"/>
                </a:solidFill>
                <a:latin typeface="Consolas" panose="020B0609020204030204" pitchFamily="49" charset="0"/>
              </a:rPr>
              <a:t>Lock</a:t>
            </a:r>
            <a:r>
              <a:rPr lang="en-US" sz="2800" dirty="0">
                <a:solidFill>
                  <a:srgbClr val="3380E6"/>
                </a:solidFill>
                <a:latin typeface="Calibri" panose="020F0502020204030204" pitchFamily="34" charset="0"/>
              </a:rPr>
              <a:t> and </a:t>
            </a:r>
            <a:r>
              <a:rPr lang="en-US" sz="2800" dirty="0">
                <a:solidFill>
                  <a:srgbClr val="3380E6"/>
                </a:solidFill>
                <a:latin typeface="Consolas" panose="020B0609020204030204" pitchFamily="49" charset="0"/>
              </a:rPr>
              <a:t>Condition</a:t>
            </a:r>
            <a:r>
              <a:rPr lang="en-US" sz="2800" dirty="0">
                <a:solidFill>
                  <a:srgbClr val="3380E6"/>
                </a:solidFill>
                <a:latin typeface="Calibri" panose="020F0502020204030204" pitchFamily="34" charset="0"/>
              </a:rPr>
              <a:t> Interfaces (cont.)</a:t>
            </a:r>
          </a:p>
        </p:txBody>
      </p:sp>
      <p:sp>
        <p:nvSpPr>
          <p:cNvPr id="131075" name="Text Placeholder 2">
            <a:extLst>
              <a:ext uri="{FF2B5EF4-FFF2-40B4-BE49-F238E27FC236}">
                <a16:creationId xmlns:a16="http://schemas.microsoft.com/office/drawing/2014/main" id="{4CFF1E5C-9F87-409E-AFCC-21ACFACF6686}"/>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We create two </a:t>
            </a:r>
            <a:r>
              <a:rPr lang="en-US" altLang="en-US" sz="2300" dirty="0">
                <a:solidFill>
                  <a:srgbClr val="000000"/>
                </a:solidFill>
                <a:latin typeface="Consolas" panose="020B0609020204030204" pitchFamily="49" charset="0"/>
              </a:rPr>
              <a:t>Condition</a:t>
            </a:r>
            <a:r>
              <a:rPr lang="en-US" altLang="en-US" sz="2300" dirty="0">
                <a:solidFill>
                  <a:srgbClr val="000000"/>
                </a:solidFill>
              </a:rPr>
              <a:t>s using </a:t>
            </a:r>
            <a:r>
              <a:rPr lang="en-US" altLang="en-US" sz="2300" dirty="0">
                <a:solidFill>
                  <a:srgbClr val="000000"/>
                </a:solidFill>
                <a:latin typeface="Consolas" panose="020B0609020204030204" pitchFamily="49" charset="0"/>
              </a:rPr>
              <a:t>Lock</a:t>
            </a:r>
            <a:r>
              <a:rPr lang="en-US" altLang="en-US" sz="2300" dirty="0">
                <a:solidFill>
                  <a:srgbClr val="000000"/>
                </a:solidFill>
              </a:rPr>
              <a:t> method </a:t>
            </a:r>
            <a:r>
              <a:rPr lang="en-US" altLang="en-US" sz="2300" dirty="0" err="1">
                <a:solidFill>
                  <a:srgbClr val="000000"/>
                </a:solidFill>
                <a:latin typeface="Consolas" panose="020B0609020204030204" pitchFamily="49" charset="0"/>
              </a:rPr>
              <a:t>newCondition</a:t>
            </a:r>
            <a:r>
              <a:rPr lang="en-US" altLang="en-US" sz="2300" dirty="0">
                <a:solidFill>
                  <a:srgbClr val="000000"/>
                </a:solidFill>
              </a:rPr>
              <a:t>.</a:t>
            </a:r>
          </a:p>
          <a:p>
            <a:pPr eaLnBrk="1" hangingPunct="1">
              <a:lnSpc>
                <a:spcPct val="80000"/>
              </a:lnSpc>
            </a:pPr>
            <a:r>
              <a:rPr lang="en-US" altLang="en-US" sz="2300" dirty="0">
                <a:solidFill>
                  <a:srgbClr val="000000"/>
                </a:solidFill>
                <a:latin typeface="Consolas" panose="020B0609020204030204" pitchFamily="49" charset="0"/>
              </a:rPr>
              <a:t>Condition</a:t>
            </a:r>
            <a:r>
              <a:rPr lang="en-US" altLang="en-US" sz="2300" dirty="0">
                <a:solidFill>
                  <a:srgbClr val="000000"/>
                </a:solidFill>
              </a:rPr>
              <a:t> </a:t>
            </a:r>
            <a:r>
              <a:rPr lang="en-US" altLang="en-US" sz="2300" dirty="0" err="1">
                <a:solidFill>
                  <a:srgbClr val="000000"/>
                </a:solidFill>
                <a:latin typeface="Consolas" panose="020B0609020204030204" pitchFamily="49" charset="0"/>
              </a:rPr>
              <a:t>canWrite</a:t>
            </a:r>
            <a:r>
              <a:rPr lang="en-US" altLang="en-US" sz="2300" dirty="0">
                <a:solidFill>
                  <a:srgbClr val="000000"/>
                </a:solidFill>
              </a:rPr>
              <a:t> contains a queue for a </a:t>
            </a:r>
            <a:r>
              <a:rPr lang="en-US" altLang="en-US" sz="2300" dirty="0">
                <a:solidFill>
                  <a:srgbClr val="000000"/>
                </a:solidFill>
                <a:latin typeface="Consolas" panose="020B0609020204030204" pitchFamily="49" charset="0"/>
              </a:rPr>
              <a:t>Producer</a:t>
            </a:r>
            <a:r>
              <a:rPr lang="en-US" altLang="en-US" sz="2300" dirty="0">
                <a:solidFill>
                  <a:srgbClr val="000000"/>
                </a:solidFill>
              </a:rPr>
              <a:t> thread waiting while the buffer is full.</a:t>
            </a:r>
          </a:p>
          <a:p>
            <a:pPr lvl="1" eaLnBrk="1" hangingPunct="1">
              <a:lnSpc>
                <a:spcPct val="80000"/>
              </a:lnSpc>
            </a:pPr>
            <a:r>
              <a:rPr lang="en-US" altLang="en-US" sz="2000" dirty="0">
                <a:solidFill>
                  <a:srgbClr val="000000"/>
                </a:solidFill>
              </a:rPr>
              <a:t>If the buffer is full, the </a:t>
            </a:r>
            <a:r>
              <a:rPr lang="en-US" altLang="en-US" sz="2000" dirty="0">
                <a:solidFill>
                  <a:srgbClr val="000000"/>
                </a:solidFill>
                <a:latin typeface="Consolas" panose="020B0609020204030204" pitchFamily="49" charset="0"/>
              </a:rPr>
              <a:t>Producer</a:t>
            </a:r>
            <a:r>
              <a:rPr lang="en-US" altLang="en-US" sz="2000" dirty="0">
                <a:solidFill>
                  <a:srgbClr val="000000"/>
                </a:solidFill>
              </a:rPr>
              <a:t> calls method </a:t>
            </a:r>
            <a:r>
              <a:rPr lang="en-US" altLang="en-US" sz="2000" dirty="0">
                <a:solidFill>
                  <a:srgbClr val="000000"/>
                </a:solidFill>
                <a:latin typeface="Consolas" panose="020B0609020204030204" pitchFamily="49" charset="0"/>
              </a:rPr>
              <a:t>await</a:t>
            </a:r>
            <a:r>
              <a:rPr lang="en-US" altLang="en-US" sz="2000" dirty="0">
                <a:solidFill>
                  <a:srgbClr val="000000"/>
                </a:solidFill>
              </a:rPr>
              <a:t> on this </a:t>
            </a:r>
            <a:r>
              <a:rPr lang="en-US" altLang="en-US" sz="2000" dirty="0">
                <a:solidFill>
                  <a:srgbClr val="000000"/>
                </a:solidFill>
                <a:latin typeface="Consolas" panose="020B0609020204030204" pitchFamily="49" charset="0"/>
              </a:rPr>
              <a:t>Condition</a:t>
            </a:r>
            <a:r>
              <a:rPr lang="en-US" altLang="en-US" sz="2000" dirty="0">
                <a:solidFill>
                  <a:srgbClr val="000000"/>
                </a:solidFill>
              </a:rPr>
              <a:t>.</a:t>
            </a:r>
          </a:p>
          <a:p>
            <a:pPr lvl="1" eaLnBrk="1" hangingPunct="1">
              <a:lnSpc>
                <a:spcPct val="80000"/>
              </a:lnSpc>
            </a:pPr>
            <a:r>
              <a:rPr lang="en-US" altLang="en-US" sz="2000" dirty="0">
                <a:solidFill>
                  <a:srgbClr val="000000"/>
                </a:solidFill>
              </a:rPr>
              <a:t>When the </a:t>
            </a:r>
            <a:r>
              <a:rPr lang="en-US" altLang="en-US" sz="2000" dirty="0">
                <a:solidFill>
                  <a:srgbClr val="000000"/>
                </a:solidFill>
                <a:latin typeface="Consolas" panose="020B0609020204030204" pitchFamily="49" charset="0"/>
              </a:rPr>
              <a:t>Consumer</a:t>
            </a:r>
            <a:r>
              <a:rPr lang="en-US" altLang="en-US" sz="2000" dirty="0">
                <a:solidFill>
                  <a:srgbClr val="000000"/>
                </a:solidFill>
              </a:rPr>
              <a:t> reads data from a full buffer, it calls method </a:t>
            </a:r>
            <a:r>
              <a:rPr lang="en-US" altLang="en-US" sz="2000" dirty="0">
                <a:solidFill>
                  <a:srgbClr val="000000"/>
                </a:solidFill>
                <a:latin typeface="Consolas" panose="020B0609020204030204" pitchFamily="49" charset="0"/>
              </a:rPr>
              <a:t>signal</a:t>
            </a:r>
            <a:r>
              <a:rPr lang="en-US" altLang="en-US" sz="2000" dirty="0">
                <a:solidFill>
                  <a:srgbClr val="000000"/>
                </a:solidFill>
              </a:rPr>
              <a:t> on this </a:t>
            </a:r>
            <a:r>
              <a:rPr lang="en-US" altLang="en-US" sz="2000" dirty="0">
                <a:solidFill>
                  <a:srgbClr val="000000"/>
                </a:solidFill>
                <a:latin typeface="Consolas" panose="020B0609020204030204" pitchFamily="49" charset="0"/>
              </a:rPr>
              <a:t>Condition</a:t>
            </a:r>
            <a:r>
              <a:rPr lang="en-US" altLang="en-US" sz="2000" dirty="0">
                <a:solidFill>
                  <a:srgbClr val="000000"/>
                </a:solidFill>
              </a:rPr>
              <a:t>.</a:t>
            </a:r>
          </a:p>
          <a:p>
            <a:pPr eaLnBrk="1" hangingPunct="1">
              <a:lnSpc>
                <a:spcPct val="80000"/>
              </a:lnSpc>
            </a:pPr>
            <a:r>
              <a:rPr lang="en-US" altLang="en-US" sz="2300" dirty="0">
                <a:solidFill>
                  <a:srgbClr val="000000"/>
                </a:solidFill>
                <a:latin typeface="Consolas" panose="020B0609020204030204" pitchFamily="49" charset="0"/>
              </a:rPr>
              <a:t>Condition</a:t>
            </a:r>
            <a:r>
              <a:rPr lang="en-US" altLang="en-US" sz="2300" dirty="0">
                <a:solidFill>
                  <a:srgbClr val="000000"/>
                </a:solidFill>
              </a:rPr>
              <a:t> </a:t>
            </a:r>
            <a:r>
              <a:rPr lang="en-US" altLang="en-US" sz="2300" dirty="0" err="1">
                <a:solidFill>
                  <a:srgbClr val="000000"/>
                </a:solidFill>
                <a:latin typeface="Consolas" panose="020B0609020204030204" pitchFamily="49" charset="0"/>
              </a:rPr>
              <a:t>canRead</a:t>
            </a:r>
            <a:r>
              <a:rPr lang="en-US" altLang="en-US" sz="2300" dirty="0">
                <a:solidFill>
                  <a:srgbClr val="000000"/>
                </a:solidFill>
              </a:rPr>
              <a:t> contains a queue for a </a:t>
            </a:r>
            <a:r>
              <a:rPr lang="en-US" altLang="en-US" sz="2300" dirty="0">
                <a:solidFill>
                  <a:srgbClr val="000000"/>
                </a:solidFill>
                <a:latin typeface="Consolas" panose="020B0609020204030204" pitchFamily="49" charset="0"/>
              </a:rPr>
              <a:t>Consumer</a:t>
            </a:r>
            <a:r>
              <a:rPr lang="en-US" altLang="en-US" sz="2300" dirty="0">
                <a:solidFill>
                  <a:srgbClr val="000000"/>
                </a:solidFill>
              </a:rPr>
              <a:t> thread waiting while the buffer is empty (i.e., there is no data in the buffer for the </a:t>
            </a:r>
            <a:r>
              <a:rPr lang="en-US" altLang="en-US" sz="2300" dirty="0">
                <a:solidFill>
                  <a:srgbClr val="000000"/>
                </a:solidFill>
                <a:latin typeface="Consolas" panose="020B0609020204030204" pitchFamily="49" charset="0"/>
              </a:rPr>
              <a:t>Consumer</a:t>
            </a:r>
            <a:r>
              <a:rPr lang="en-US" altLang="en-US" sz="2300" dirty="0">
                <a:solidFill>
                  <a:srgbClr val="000000"/>
                </a:solidFill>
              </a:rPr>
              <a:t> to read).</a:t>
            </a:r>
          </a:p>
          <a:p>
            <a:pPr lvl="1" eaLnBrk="1" hangingPunct="1">
              <a:lnSpc>
                <a:spcPct val="80000"/>
              </a:lnSpc>
            </a:pPr>
            <a:r>
              <a:rPr lang="en-US" altLang="en-US" sz="2000" dirty="0">
                <a:solidFill>
                  <a:srgbClr val="000000"/>
                </a:solidFill>
              </a:rPr>
              <a:t>If the buffer is empty, the </a:t>
            </a:r>
            <a:r>
              <a:rPr lang="en-US" altLang="en-US" sz="2000" dirty="0">
                <a:solidFill>
                  <a:srgbClr val="000000"/>
                </a:solidFill>
                <a:latin typeface="Consolas" panose="020B0609020204030204" pitchFamily="49" charset="0"/>
              </a:rPr>
              <a:t>Consumer</a:t>
            </a:r>
            <a:r>
              <a:rPr lang="en-US" altLang="en-US" sz="2000" dirty="0">
                <a:solidFill>
                  <a:srgbClr val="000000"/>
                </a:solidFill>
              </a:rPr>
              <a:t> calls method </a:t>
            </a:r>
            <a:r>
              <a:rPr lang="en-US" altLang="en-US" sz="2000" dirty="0">
                <a:solidFill>
                  <a:srgbClr val="000000"/>
                </a:solidFill>
                <a:latin typeface="Consolas" panose="020B0609020204030204" pitchFamily="49" charset="0"/>
              </a:rPr>
              <a:t>await</a:t>
            </a:r>
            <a:r>
              <a:rPr lang="en-US" altLang="en-US" sz="2000" dirty="0">
                <a:solidFill>
                  <a:srgbClr val="000000"/>
                </a:solidFill>
              </a:rPr>
              <a:t> on this </a:t>
            </a:r>
            <a:r>
              <a:rPr lang="en-US" altLang="en-US" sz="2000" dirty="0">
                <a:solidFill>
                  <a:srgbClr val="000000"/>
                </a:solidFill>
                <a:latin typeface="Consolas" panose="020B0609020204030204" pitchFamily="49" charset="0"/>
              </a:rPr>
              <a:t>Condition</a:t>
            </a:r>
            <a:r>
              <a:rPr lang="en-US" altLang="en-US" sz="2000" dirty="0">
                <a:solidFill>
                  <a:srgbClr val="000000"/>
                </a:solidFill>
              </a:rPr>
              <a:t>.</a:t>
            </a:r>
          </a:p>
          <a:p>
            <a:pPr lvl="1" eaLnBrk="1" hangingPunct="1">
              <a:lnSpc>
                <a:spcPct val="80000"/>
              </a:lnSpc>
            </a:pPr>
            <a:r>
              <a:rPr lang="en-US" altLang="en-US" sz="2000" dirty="0">
                <a:solidFill>
                  <a:srgbClr val="000000"/>
                </a:solidFill>
              </a:rPr>
              <a:t>When the </a:t>
            </a:r>
            <a:r>
              <a:rPr lang="en-US" altLang="en-US" sz="2000" dirty="0">
                <a:solidFill>
                  <a:srgbClr val="000000"/>
                </a:solidFill>
                <a:latin typeface="Consolas" panose="020B0609020204030204" pitchFamily="49" charset="0"/>
              </a:rPr>
              <a:t>Producer</a:t>
            </a:r>
            <a:r>
              <a:rPr lang="en-US" altLang="en-US" sz="2000" dirty="0">
                <a:solidFill>
                  <a:srgbClr val="000000"/>
                </a:solidFill>
              </a:rPr>
              <a:t> writes to the empty buffer, it calls method </a:t>
            </a:r>
            <a:r>
              <a:rPr lang="en-US" altLang="en-US" sz="2000" dirty="0">
                <a:solidFill>
                  <a:srgbClr val="000000"/>
                </a:solidFill>
                <a:latin typeface="Consolas" panose="020B0609020204030204" pitchFamily="49" charset="0"/>
              </a:rPr>
              <a:t>signal</a:t>
            </a:r>
            <a:r>
              <a:rPr lang="en-US" altLang="en-US" sz="2000" dirty="0">
                <a:solidFill>
                  <a:srgbClr val="000000"/>
                </a:solidFill>
              </a:rPr>
              <a:t> on this </a:t>
            </a:r>
            <a:r>
              <a:rPr lang="en-US" altLang="en-US" sz="2000" dirty="0">
                <a:solidFill>
                  <a:srgbClr val="000000"/>
                </a:solidFill>
                <a:latin typeface="Consolas" panose="020B0609020204030204" pitchFamily="49" charset="0"/>
              </a:rPr>
              <a:t>Condition</a:t>
            </a:r>
            <a:r>
              <a:rPr lang="en-US" altLang="en-US" sz="2000" dirty="0">
                <a:solidFill>
                  <a:srgbClr val="000000"/>
                </a:solidFill>
              </a:rPr>
              <a:t>.</a:t>
            </a:r>
          </a:p>
        </p:txBody>
      </p:sp>
      <p:sp>
        <p:nvSpPr>
          <p:cNvPr id="4" name="Footer Placeholder 3">
            <a:extLst>
              <a:ext uri="{FF2B5EF4-FFF2-40B4-BE49-F238E27FC236}">
                <a16:creationId xmlns:a16="http://schemas.microsoft.com/office/drawing/2014/main" id="{6C51C92F-A81E-4DA0-92FA-9DF5BBBAD46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1043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9">
            <a:extLst>
              <a:ext uri="{FF2B5EF4-FFF2-40B4-BE49-F238E27FC236}">
                <a16:creationId xmlns:a16="http://schemas.microsoft.com/office/drawing/2014/main" id="{300E999F-3200-4A41-B571-7A639AB0E0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2875" y="0"/>
            <a:ext cx="11906250" cy="6858000"/>
          </a:xfrm>
          <a:prstGeom prst="rect">
            <a:avLst/>
          </a:prstGeom>
        </p:spPr>
      </p:pic>
      <p:sp>
        <p:nvSpPr>
          <p:cNvPr id="4" name="Footer Placeholder 3">
            <a:extLst>
              <a:ext uri="{FF2B5EF4-FFF2-40B4-BE49-F238E27FC236}">
                <a16:creationId xmlns:a16="http://schemas.microsoft.com/office/drawing/2014/main" id="{C174593A-4D7B-4106-8CDC-5584295A71E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137664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8">
            <a:extLst>
              <a:ext uri="{FF2B5EF4-FFF2-40B4-BE49-F238E27FC236}">
                <a16:creationId xmlns:a16="http://schemas.microsoft.com/office/drawing/2014/main" id="{DB7543DE-B6D4-460A-99C2-39614D845E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6538" y="0"/>
            <a:ext cx="11717337" cy="6858000"/>
          </a:xfrm>
          <a:prstGeom prst="rect">
            <a:avLst/>
          </a:prstGeom>
        </p:spPr>
      </p:pic>
      <p:sp>
        <p:nvSpPr>
          <p:cNvPr id="4" name="Footer Placeholder 3">
            <a:extLst>
              <a:ext uri="{FF2B5EF4-FFF2-40B4-BE49-F238E27FC236}">
                <a16:creationId xmlns:a16="http://schemas.microsoft.com/office/drawing/2014/main" id="{EEEC4F1E-FA77-4499-BE97-090F8C5DC49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952685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89">
            <a:extLst>
              <a:ext uri="{FF2B5EF4-FFF2-40B4-BE49-F238E27FC236}">
                <a16:creationId xmlns:a16="http://schemas.microsoft.com/office/drawing/2014/main" id="{33A09D13-D387-4D77-8961-E9D01038AA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6538" y="0"/>
            <a:ext cx="11717337" cy="6858000"/>
          </a:xfrm>
          <a:prstGeom prst="rect">
            <a:avLst/>
          </a:prstGeom>
        </p:spPr>
      </p:pic>
      <p:sp>
        <p:nvSpPr>
          <p:cNvPr id="4" name="Footer Placeholder 3">
            <a:extLst>
              <a:ext uri="{FF2B5EF4-FFF2-40B4-BE49-F238E27FC236}">
                <a16:creationId xmlns:a16="http://schemas.microsoft.com/office/drawing/2014/main" id="{DB00A036-D381-40C9-A7D9-A03158AA2F2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016610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0">
            <a:extLst>
              <a:ext uri="{FF2B5EF4-FFF2-40B4-BE49-F238E27FC236}">
                <a16:creationId xmlns:a16="http://schemas.microsoft.com/office/drawing/2014/main" id="{A3B3CECD-BEE5-428B-BFE5-33E50A9E33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2687"/>
          </a:xfrm>
          <a:prstGeom prst="rect">
            <a:avLst/>
          </a:prstGeom>
        </p:spPr>
      </p:pic>
      <p:sp>
        <p:nvSpPr>
          <p:cNvPr id="4" name="Footer Placeholder 3">
            <a:extLst>
              <a:ext uri="{FF2B5EF4-FFF2-40B4-BE49-F238E27FC236}">
                <a16:creationId xmlns:a16="http://schemas.microsoft.com/office/drawing/2014/main" id="{D86B53C8-D2A0-4326-81C0-F8312F570D2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075756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1">
            <a:extLst>
              <a:ext uri="{FF2B5EF4-FFF2-40B4-BE49-F238E27FC236}">
                <a16:creationId xmlns:a16="http://schemas.microsoft.com/office/drawing/2014/main" id="{B902661C-4DE4-46F6-B2F2-29A51A2AC9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3550" y="0"/>
            <a:ext cx="11264900" cy="6858000"/>
          </a:xfrm>
          <a:prstGeom prst="rect">
            <a:avLst/>
          </a:prstGeom>
        </p:spPr>
      </p:pic>
      <p:sp>
        <p:nvSpPr>
          <p:cNvPr id="4" name="Footer Placeholder 3">
            <a:extLst>
              <a:ext uri="{FF2B5EF4-FFF2-40B4-BE49-F238E27FC236}">
                <a16:creationId xmlns:a16="http://schemas.microsoft.com/office/drawing/2014/main" id="{5BB9D9BC-ED6C-4DA0-B1CB-FFFBE06EDB4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90316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2">
            <a:extLst>
              <a:ext uri="{FF2B5EF4-FFF2-40B4-BE49-F238E27FC236}">
                <a16:creationId xmlns:a16="http://schemas.microsoft.com/office/drawing/2014/main" id="{4DD2A228-3638-4DA6-8648-E3F66983E5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2687"/>
          </a:xfrm>
          <a:prstGeom prst="rect">
            <a:avLst/>
          </a:prstGeom>
        </p:spPr>
      </p:pic>
      <p:sp>
        <p:nvSpPr>
          <p:cNvPr id="4" name="Footer Placeholder 3">
            <a:extLst>
              <a:ext uri="{FF2B5EF4-FFF2-40B4-BE49-F238E27FC236}">
                <a16:creationId xmlns:a16="http://schemas.microsoft.com/office/drawing/2014/main" id="{829EC663-1C30-453E-B509-7F7AE312D5F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962801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3">
            <a:extLst>
              <a:ext uri="{FF2B5EF4-FFF2-40B4-BE49-F238E27FC236}">
                <a16:creationId xmlns:a16="http://schemas.microsoft.com/office/drawing/2014/main" id="{4BACDAEE-667C-4BC6-9590-C056E587EE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
        <p:nvSpPr>
          <p:cNvPr id="4" name="Footer Placeholder 3">
            <a:extLst>
              <a:ext uri="{FF2B5EF4-FFF2-40B4-BE49-F238E27FC236}">
                <a16:creationId xmlns:a16="http://schemas.microsoft.com/office/drawing/2014/main" id="{9D80DDA9-36D5-4828-A23A-D4814C937B8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72360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4">
            <a:extLst>
              <a:ext uri="{FF2B5EF4-FFF2-40B4-BE49-F238E27FC236}">
                <a16:creationId xmlns:a16="http://schemas.microsoft.com/office/drawing/2014/main" id="{C199A351-D51D-4489-BBB0-2F7F085A42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92250"/>
            <a:ext cx="12192000" cy="3871913"/>
          </a:xfrm>
          <a:prstGeom prst="rect">
            <a:avLst/>
          </a:prstGeom>
        </p:spPr>
      </p:pic>
      <p:sp>
        <p:nvSpPr>
          <p:cNvPr id="4" name="Footer Placeholder 3">
            <a:extLst>
              <a:ext uri="{FF2B5EF4-FFF2-40B4-BE49-F238E27FC236}">
                <a16:creationId xmlns:a16="http://schemas.microsoft.com/office/drawing/2014/main" id="{6C72AA92-5CD7-4EAC-99C3-5E54B418099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72410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5">
            <a:extLst>
              <a:ext uri="{FF2B5EF4-FFF2-40B4-BE49-F238E27FC236}">
                <a16:creationId xmlns:a16="http://schemas.microsoft.com/office/drawing/2014/main" id="{57429274-D177-41B3-82A2-1DF4F7369C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4" name="Footer Placeholder 3">
            <a:extLst>
              <a:ext uri="{FF2B5EF4-FFF2-40B4-BE49-F238E27FC236}">
                <a16:creationId xmlns:a16="http://schemas.microsoft.com/office/drawing/2014/main" id="{713E2ADB-4D34-413A-AD4A-FFE34584DA0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97782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6">
            <a:extLst>
              <a:ext uri="{FF2B5EF4-FFF2-40B4-BE49-F238E27FC236}">
                <a16:creationId xmlns:a16="http://schemas.microsoft.com/office/drawing/2014/main" id="{BC0C7432-3FA4-472E-9053-56A3090386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87450"/>
            <a:ext cx="12192000" cy="4481513"/>
          </a:xfrm>
          <a:prstGeom prst="rect">
            <a:avLst/>
          </a:prstGeom>
        </p:spPr>
      </p:pic>
      <p:sp>
        <p:nvSpPr>
          <p:cNvPr id="4" name="Footer Placeholder 3">
            <a:extLst>
              <a:ext uri="{FF2B5EF4-FFF2-40B4-BE49-F238E27FC236}">
                <a16:creationId xmlns:a16="http://schemas.microsoft.com/office/drawing/2014/main" id="{60371497-58A4-40D4-B903-E40877B51AE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373337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7">
            <a:extLst>
              <a:ext uri="{FF2B5EF4-FFF2-40B4-BE49-F238E27FC236}">
                <a16:creationId xmlns:a16="http://schemas.microsoft.com/office/drawing/2014/main" id="{CA82D31A-A5B9-4705-8EEA-DA253FC1E0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87438" y="0"/>
            <a:ext cx="10017125" cy="6858000"/>
          </a:xfrm>
          <a:prstGeom prst="rect">
            <a:avLst/>
          </a:prstGeom>
        </p:spPr>
      </p:pic>
      <p:sp>
        <p:nvSpPr>
          <p:cNvPr id="4" name="Footer Placeholder 3">
            <a:extLst>
              <a:ext uri="{FF2B5EF4-FFF2-40B4-BE49-F238E27FC236}">
                <a16:creationId xmlns:a16="http://schemas.microsoft.com/office/drawing/2014/main" id="{8FCD78F4-1CBF-41DE-8327-E5184CF3ED5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920921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E317-DB1D-42DA-92F9-6D1B2225FF3B}"/>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23.2.1  </a:t>
            </a:r>
            <a:r>
              <a:rPr lang="en-US" i="1" dirty="0">
                <a:solidFill>
                  <a:srgbClr val="24B5A1"/>
                </a:solidFill>
                <a:latin typeface="Calibri" panose="020F0502020204030204" pitchFamily="34" charset="0"/>
              </a:rPr>
              <a:t>New</a:t>
            </a:r>
            <a:r>
              <a:rPr lang="en-US" dirty="0">
                <a:solidFill>
                  <a:srgbClr val="24B5A1"/>
                </a:solidFill>
                <a:latin typeface="Calibri" panose="020F0502020204030204" pitchFamily="34" charset="0"/>
              </a:rPr>
              <a:t> and </a:t>
            </a:r>
            <a:r>
              <a:rPr lang="en-US" i="1" dirty="0">
                <a:solidFill>
                  <a:srgbClr val="24B5A1"/>
                </a:solidFill>
                <a:latin typeface="Calibri" panose="020F0502020204030204" pitchFamily="34" charset="0"/>
              </a:rPr>
              <a:t>Runnable</a:t>
            </a:r>
            <a:r>
              <a:rPr lang="en-US" dirty="0">
                <a:solidFill>
                  <a:srgbClr val="24B5A1"/>
                </a:solidFill>
                <a:latin typeface="Calibri" panose="020F0502020204030204" pitchFamily="34" charset="0"/>
              </a:rPr>
              <a:t> States</a:t>
            </a:r>
            <a:endParaRPr lang="en-US" dirty="0">
              <a:solidFill>
                <a:srgbClr val="3380E6"/>
              </a:solidFill>
              <a:latin typeface="Calibri" panose="020F0502020204030204" pitchFamily="34" charset="0"/>
            </a:endParaRPr>
          </a:p>
        </p:txBody>
      </p:sp>
      <p:sp>
        <p:nvSpPr>
          <p:cNvPr id="20483" name="Text Placeholder 2">
            <a:extLst>
              <a:ext uri="{FF2B5EF4-FFF2-40B4-BE49-F238E27FC236}">
                <a16:creationId xmlns:a16="http://schemas.microsoft.com/office/drawing/2014/main" id="{10003061-9BFD-4236-B731-D348F64C9C3D}"/>
              </a:ext>
            </a:extLst>
          </p:cNvPr>
          <p:cNvSpPr>
            <a:spLocks noGrp="1"/>
          </p:cNvSpPr>
          <p:nvPr>
            <p:ph type="body" idx="1"/>
          </p:nvPr>
        </p:nvSpPr>
        <p:spPr/>
        <p:txBody>
          <a:bodyPr/>
          <a:lstStyle/>
          <a:p>
            <a:pPr eaLnBrk="1" hangingPunct="1"/>
            <a:r>
              <a:rPr lang="en-US" altLang="en-US" dirty="0">
                <a:solidFill>
                  <a:srgbClr val="000000"/>
                </a:solidFill>
              </a:rPr>
              <a:t>A new thread begins its life cycle in the </a:t>
            </a:r>
            <a:r>
              <a:rPr lang="en-US" altLang="en-US" dirty="0">
                <a:solidFill>
                  <a:srgbClr val="0000FF"/>
                </a:solidFill>
              </a:rPr>
              <a:t>new</a:t>
            </a:r>
            <a:r>
              <a:rPr lang="en-US" altLang="en-US" b="1" dirty="0">
                <a:solidFill>
                  <a:srgbClr val="A81A00"/>
                </a:solidFill>
              </a:rPr>
              <a:t> </a:t>
            </a:r>
            <a:r>
              <a:rPr lang="en-US" altLang="en-US" b="1" dirty="0">
                <a:solidFill>
                  <a:srgbClr val="000000"/>
                </a:solidFill>
              </a:rPr>
              <a:t>state.</a:t>
            </a:r>
          </a:p>
          <a:p>
            <a:pPr eaLnBrk="1" hangingPunct="1"/>
            <a:r>
              <a:rPr lang="en-US" altLang="en-US" dirty="0">
                <a:solidFill>
                  <a:srgbClr val="000000"/>
                </a:solidFill>
              </a:rPr>
              <a:t>Remains there until started, which places it in the </a:t>
            </a:r>
            <a:r>
              <a:rPr lang="en-US" altLang="en-US" dirty="0">
                <a:solidFill>
                  <a:srgbClr val="0000FF"/>
                </a:solidFill>
              </a:rPr>
              <a:t>runnable</a:t>
            </a:r>
            <a:r>
              <a:rPr lang="en-US" altLang="en-US" b="1" dirty="0">
                <a:solidFill>
                  <a:srgbClr val="A81A00"/>
                </a:solidFill>
              </a:rPr>
              <a:t> </a:t>
            </a:r>
            <a:r>
              <a:rPr lang="en-US" altLang="en-US" b="1" dirty="0">
                <a:solidFill>
                  <a:srgbClr val="000000"/>
                </a:solidFill>
              </a:rPr>
              <a:t>state—considered to be executing its task.</a:t>
            </a:r>
          </a:p>
        </p:txBody>
      </p:sp>
      <p:sp>
        <p:nvSpPr>
          <p:cNvPr id="4" name="Footer Placeholder 3">
            <a:extLst>
              <a:ext uri="{FF2B5EF4-FFF2-40B4-BE49-F238E27FC236}">
                <a16:creationId xmlns:a16="http://schemas.microsoft.com/office/drawing/2014/main" id="{490BEF7A-8DA5-4564-88EC-5FCA5159765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6032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8">
            <a:extLst>
              <a:ext uri="{FF2B5EF4-FFF2-40B4-BE49-F238E27FC236}">
                <a16:creationId xmlns:a16="http://schemas.microsoft.com/office/drawing/2014/main" id="{CC98284D-C200-45C8-9B1A-6FE5F9A1428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34963" y="0"/>
            <a:ext cx="11522075" cy="6858000"/>
          </a:xfrm>
          <a:prstGeom prst="rect">
            <a:avLst/>
          </a:prstGeom>
        </p:spPr>
      </p:pic>
      <p:sp>
        <p:nvSpPr>
          <p:cNvPr id="4" name="Footer Placeholder 3">
            <a:extLst>
              <a:ext uri="{FF2B5EF4-FFF2-40B4-BE49-F238E27FC236}">
                <a16:creationId xmlns:a16="http://schemas.microsoft.com/office/drawing/2014/main" id="{4EDE1178-4E37-4939-BD06-44E55500065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0263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99">
            <a:extLst>
              <a:ext uri="{FF2B5EF4-FFF2-40B4-BE49-F238E27FC236}">
                <a16:creationId xmlns:a16="http://schemas.microsoft.com/office/drawing/2014/main" id="{6275CA33-6244-4350-ADE0-2DF55848026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9550"/>
            <a:ext cx="12192000" cy="6437313"/>
          </a:xfrm>
          <a:prstGeom prst="rect">
            <a:avLst/>
          </a:prstGeom>
        </p:spPr>
      </p:pic>
      <p:sp>
        <p:nvSpPr>
          <p:cNvPr id="4" name="Footer Placeholder 3">
            <a:extLst>
              <a:ext uri="{FF2B5EF4-FFF2-40B4-BE49-F238E27FC236}">
                <a16:creationId xmlns:a16="http://schemas.microsoft.com/office/drawing/2014/main" id="{16F9C3E2-AF0F-4438-BB98-CF834FC1CC1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972743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77A3-EE2A-46BC-BA51-821D7955D2F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23.10  </a:t>
            </a:r>
            <a:r>
              <a:rPr lang="en-US" dirty="0">
                <a:solidFill>
                  <a:srgbClr val="3380E6"/>
                </a:solidFill>
                <a:latin typeface="Calibri" panose="020F0502020204030204" pitchFamily="34" charset="0"/>
              </a:rPr>
              <a:t>Concurrent Collections</a:t>
            </a:r>
          </a:p>
        </p:txBody>
      </p:sp>
      <p:sp>
        <p:nvSpPr>
          <p:cNvPr id="144387" name="Text Placeholder 2">
            <a:extLst>
              <a:ext uri="{FF2B5EF4-FFF2-40B4-BE49-F238E27FC236}">
                <a16:creationId xmlns:a16="http://schemas.microsoft.com/office/drawing/2014/main" id="{89FF188C-2A14-4B18-B567-552F71E761D1}"/>
              </a:ext>
            </a:extLst>
          </p:cNvPr>
          <p:cNvSpPr>
            <a:spLocks noGrp="1"/>
          </p:cNvSpPr>
          <p:nvPr>
            <p:ph type="body" idx="1"/>
          </p:nvPr>
        </p:nvSpPr>
        <p:spPr/>
        <p:txBody>
          <a:bodyPr/>
          <a:lstStyle/>
          <a:p>
            <a:pPr eaLnBrk="1" hangingPunct="1">
              <a:lnSpc>
                <a:spcPct val="90000"/>
              </a:lnSpc>
            </a:pPr>
            <a:r>
              <a:rPr lang="en-US" altLang="en-US" dirty="0">
                <a:solidFill>
                  <a:srgbClr val="000000"/>
                </a:solidFill>
              </a:rPr>
              <a:t>The </a:t>
            </a:r>
            <a:r>
              <a:rPr lang="en-US" altLang="en-US" sz="2400" dirty="0">
                <a:solidFill>
                  <a:srgbClr val="000000"/>
                </a:solidFill>
              </a:rPr>
              <a:t>collections from the </a:t>
            </a:r>
            <a:r>
              <a:rPr lang="en-US" altLang="en-US" sz="2400" dirty="0" err="1">
                <a:solidFill>
                  <a:srgbClr val="000000"/>
                </a:solidFill>
                <a:latin typeface="Consolas" panose="020B0609020204030204" pitchFamily="49" charset="0"/>
              </a:rPr>
              <a:t>java.util.concurrent</a:t>
            </a:r>
            <a:r>
              <a:rPr lang="en-US" altLang="en-US" sz="2400" dirty="0">
                <a:solidFill>
                  <a:srgbClr val="000000"/>
                </a:solidFill>
              </a:rPr>
              <a:t> package are specifically designed and optimized for sharing collections among multiple threads.</a:t>
            </a:r>
          </a:p>
          <a:p>
            <a:pPr eaLnBrk="1" hangingPunct="1">
              <a:lnSpc>
                <a:spcPct val="90000"/>
              </a:lnSpc>
            </a:pPr>
            <a:r>
              <a:rPr lang="en-US" altLang="en-US" sz="2400" dirty="0">
                <a:solidFill>
                  <a:srgbClr val="000000"/>
                </a:solidFill>
              </a:rPr>
              <a:t>Fig. 23.22 lists the many concurrent collections in package </a:t>
            </a:r>
            <a:r>
              <a:rPr lang="en-US" altLang="en-US" sz="2400" dirty="0" err="1">
                <a:solidFill>
                  <a:srgbClr val="000000"/>
                </a:solidFill>
                <a:latin typeface="Consolas" panose="020B0609020204030204" pitchFamily="49" charset="0"/>
              </a:rPr>
              <a:t>java.util.concurrent</a:t>
            </a:r>
            <a:r>
              <a:rPr lang="en-US" altLang="en-US" sz="2400" dirty="0">
                <a:solidFill>
                  <a:srgbClr val="000000"/>
                </a:solidFill>
              </a:rPr>
              <a:t> . </a:t>
            </a:r>
          </a:p>
          <a:p>
            <a:pPr eaLnBrk="1" hangingPunct="1">
              <a:lnSpc>
                <a:spcPct val="90000"/>
              </a:lnSpc>
            </a:pPr>
            <a:r>
              <a:rPr lang="en-US" altLang="en-US" sz="2400" dirty="0">
                <a:solidFill>
                  <a:srgbClr val="000000"/>
                </a:solidFill>
              </a:rPr>
              <a:t>For more Java SE 7 information, visit</a:t>
            </a:r>
          </a:p>
          <a:p>
            <a:pPr lvl="1">
              <a:lnSpc>
                <a:spcPct val="90000"/>
              </a:lnSpc>
            </a:pPr>
            <a:r>
              <a:rPr lang="en-US" altLang="en-US" sz="1600" dirty="0">
                <a:latin typeface="Consolas" panose="020B0609020204030204" pitchFamily="49" charset="0"/>
                <a:hlinkClick r:id="rId3"/>
              </a:rPr>
              <a:t>http://docs.oracle.com/javase/7/docs/api/java/util/concurrent/package-summary.html</a:t>
            </a:r>
            <a:r>
              <a:rPr lang="en-US" altLang="en-US" sz="1600" dirty="0">
                <a:latin typeface="Consolas" panose="020B0609020204030204" pitchFamily="49" charset="0"/>
              </a:rPr>
              <a:t> </a:t>
            </a:r>
          </a:p>
          <a:p>
            <a:pPr eaLnBrk="1" hangingPunct="1">
              <a:lnSpc>
                <a:spcPct val="90000"/>
              </a:lnSpc>
            </a:pPr>
            <a:r>
              <a:rPr lang="en-US" altLang="en-US" sz="2400" dirty="0">
                <a:solidFill>
                  <a:srgbClr val="000000"/>
                </a:solidFill>
              </a:rPr>
              <a:t>For Java SE 8 information, visit</a:t>
            </a:r>
          </a:p>
          <a:p>
            <a:pPr lvl="1">
              <a:lnSpc>
                <a:spcPct val="90000"/>
              </a:lnSpc>
            </a:pPr>
            <a:r>
              <a:rPr lang="en-US" altLang="en-US" sz="1600" dirty="0">
                <a:latin typeface="Consolas" panose="020B0609020204030204" pitchFamily="49" charset="0"/>
                <a:hlinkClick r:id="rId4"/>
              </a:rPr>
              <a:t>http://download.java.net/jdk8/docs/api/java/util/concurrent/package-summary.html</a:t>
            </a:r>
            <a:r>
              <a:rPr lang="en-US" altLang="en-US" sz="1600" dirty="0">
                <a:latin typeface="Consolas" panose="020B0609020204030204" pitchFamily="49" charset="0"/>
              </a:rPr>
              <a:t> </a:t>
            </a:r>
          </a:p>
          <a:p>
            <a:pPr eaLnBrk="1" hangingPunct="1">
              <a:lnSpc>
                <a:spcPct val="90000"/>
              </a:lnSpc>
              <a:buFont typeface="Wingdings 3" panose="05040102010807070707" pitchFamily="18" charset="2"/>
              <a:buNone/>
            </a:pPr>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7B4DFF36-5F9D-4867-8AC4-1AB8C517386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150377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0">
            <a:extLst>
              <a:ext uri="{FF2B5EF4-FFF2-40B4-BE49-F238E27FC236}">
                <a16:creationId xmlns:a16="http://schemas.microsoft.com/office/drawing/2014/main" id="{CD8885D1-44CD-4238-8237-FD3DCB48BC7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4" name="Footer Placeholder 3">
            <a:extLst>
              <a:ext uri="{FF2B5EF4-FFF2-40B4-BE49-F238E27FC236}">
                <a16:creationId xmlns:a16="http://schemas.microsoft.com/office/drawing/2014/main" id="{E602523D-CF64-44C5-87B0-9FEFE1E7974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599644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1">
            <a:extLst>
              <a:ext uri="{FF2B5EF4-FFF2-40B4-BE49-F238E27FC236}">
                <a16:creationId xmlns:a16="http://schemas.microsoft.com/office/drawing/2014/main" id="{2616BADF-0EB4-4A83-A34C-1BDF040522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2100"/>
            <a:ext cx="12192000" cy="6273800"/>
          </a:xfrm>
          <a:prstGeom prst="rect">
            <a:avLst/>
          </a:prstGeom>
        </p:spPr>
      </p:pic>
      <p:sp>
        <p:nvSpPr>
          <p:cNvPr id="4" name="Footer Placeholder 3">
            <a:extLst>
              <a:ext uri="{FF2B5EF4-FFF2-40B4-BE49-F238E27FC236}">
                <a16:creationId xmlns:a16="http://schemas.microsoft.com/office/drawing/2014/main" id="{E9C07B0D-CECB-40F1-BDB0-94357832220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846423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2">
            <a:extLst>
              <a:ext uri="{FF2B5EF4-FFF2-40B4-BE49-F238E27FC236}">
                <a16:creationId xmlns:a16="http://schemas.microsoft.com/office/drawing/2014/main" id="{F7D0590C-D91F-435A-8AC7-7BB7992263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12192000" cy="5256213"/>
          </a:xfrm>
          <a:prstGeom prst="rect">
            <a:avLst/>
          </a:prstGeom>
        </p:spPr>
      </p:pic>
      <p:sp>
        <p:nvSpPr>
          <p:cNvPr id="4" name="Footer Placeholder 3">
            <a:extLst>
              <a:ext uri="{FF2B5EF4-FFF2-40B4-BE49-F238E27FC236}">
                <a16:creationId xmlns:a16="http://schemas.microsoft.com/office/drawing/2014/main" id="{AA2C2FF0-F085-4E3B-8163-90BA8A94354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444894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3">
            <a:extLst>
              <a:ext uri="{FF2B5EF4-FFF2-40B4-BE49-F238E27FC236}">
                <a16:creationId xmlns:a16="http://schemas.microsoft.com/office/drawing/2014/main" id="{07B1613F-63A9-471A-9A22-371559590FC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4" name="Footer Placeholder 3">
            <a:extLst>
              <a:ext uri="{FF2B5EF4-FFF2-40B4-BE49-F238E27FC236}">
                <a16:creationId xmlns:a16="http://schemas.microsoft.com/office/drawing/2014/main" id="{AC97808A-BB6C-4865-A474-6A5CD6D0D3D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648103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4">
            <a:extLst>
              <a:ext uri="{FF2B5EF4-FFF2-40B4-BE49-F238E27FC236}">
                <a16:creationId xmlns:a16="http://schemas.microsoft.com/office/drawing/2014/main" id="{AC0C74FC-0E42-4F77-946D-31B999B723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9663"/>
            <a:ext cx="12192000" cy="4638675"/>
          </a:xfrm>
          <a:prstGeom prst="rect">
            <a:avLst/>
          </a:prstGeom>
        </p:spPr>
      </p:pic>
      <p:sp>
        <p:nvSpPr>
          <p:cNvPr id="4" name="Footer Placeholder 3">
            <a:extLst>
              <a:ext uri="{FF2B5EF4-FFF2-40B4-BE49-F238E27FC236}">
                <a16:creationId xmlns:a16="http://schemas.microsoft.com/office/drawing/2014/main" id="{41577772-E684-4F94-A250-68408F7F037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64229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a:lnSpc>
                <a:spcPct val="90000"/>
              </a:lnSpc>
            </a:pPr>
            <a:r>
              <a:rPr lang="en-US" dirty="0"/>
              <a:t>All JavaFX applications have a single thread, called the </a:t>
            </a:r>
            <a:r>
              <a:rPr lang="en-US" b="1" dirty="0"/>
              <a:t>JavaFX application thread</a:t>
            </a:r>
            <a:r>
              <a:rPr lang="en-US" dirty="0"/>
              <a:t>, to handle interactions with the application’s controls</a:t>
            </a:r>
          </a:p>
          <a:p>
            <a:pPr>
              <a:lnSpc>
                <a:spcPct val="90000"/>
              </a:lnSpc>
            </a:pPr>
            <a:r>
              <a:rPr lang="en-US" dirty="0"/>
              <a:t>Typical interactions include </a:t>
            </a:r>
            <a:r>
              <a:rPr lang="en-US" i="1" dirty="0"/>
              <a:t>rendering controls</a:t>
            </a:r>
            <a:r>
              <a:rPr lang="en-US" dirty="0"/>
              <a:t> or </a:t>
            </a:r>
            <a:r>
              <a:rPr lang="en-US" i="1" dirty="0"/>
              <a:t>processing user actions</a:t>
            </a:r>
            <a:r>
              <a:rPr lang="en-US" dirty="0"/>
              <a:t> such as mouse clicks</a:t>
            </a:r>
          </a:p>
          <a:p>
            <a:pPr>
              <a:lnSpc>
                <a:spcPct val="90000"/>
              </a:lnSpc>
            </a:pPr>
            <a:r>
              <a:rPr lang="en-US" dirty="0"/>
              <a:t>All tasks that require interaction with an application’s GUI are placed in an </a:t>
            </a:r>
            <a:r>
              <a:rPr lang="en-US" i="1" dirty="0"/>
              <a:t>event queue</a:t>
            </a:r>
            <a:r>
              <a:rPr lang="en-US" dirty="0"/>
              <a:t> and are executed sequentially by the JavaFX- application thread</a:t>
            </a:r>
          </a:p>
          <a:p>
            <a:pPr eaLnBrk="1" hangingPunct="1">
              <a:lnSpc>
                <a:spcPct val="90000"/>
              </a:lnSpc>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5952797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a:lnSpc>
                <a:spcPct val="90000"/>
              </a:lnSpc>
            </a:pPr>
            <a:r>
              <a:rPr lang="en-US" i="1" dirty="0"/>
              <a:t>JavaFX’s scene graph is not thread safe—its nodes cannot be manipulated by multiple threads without the risk of incorrect results that might corrupt the scene graph</a:t>
            </a:r>
          </a:p>
          <a:p>
            <a:pPr>
              <a:lnSpc>
                <a:spcPct val="90000"/>
              </a:lnSpc>
            </a:pPr>
            <a:r>
              <a:rPr lang="en-US" dirty="0"/>
              <a:t>Thread safety in JavaFX applications is achieved by </a:t>
            </a:r>
            <a:r>
              <a:rPr lang="en-US" i="1" dirty="0"/>
              <a:t>ensuring that programs manipulate the scene graph from only the JavaFX application thread</a:t>
            </a:r>
          </a:p>
          <a:p>
            <a:pPr>
              <a:lnSpc>
                <a:spcPct val="90000"/>
              </a:lnSpc>
            </a:pPr>
            <a:r>
              <a:rPr lang="en-US" dirty="0"/>
              <a:t>This technique is called </a:t>
            </a:r>
            <a:r>
              <a:rPr lang="en-US" b="1" dirty="0"/>
              <a:t>thread confinement</a:t>
            </a:r>
          </a:p>
          <a:p>
            <a:pPr>
              <a:lnSpc>
                <a:spcPct val="90000"/>
              </a:lnSpc>
            </a:pPr>
            <a:r>
              <a:rPr lang="en-US" dirty="0"/>
              <a:t>Allowing just one thread to access non-thread-safe objects eliminates the possibility of corruption due to multiple threads accessing these objects concurrently</a:t>
            </a:r>
          </a:p>
          <a:p>
            <a:pPr>
              <a:lnSpc>
                <a:spcPct val="90000"/>
              </a:lnSpc>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1902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7618-39A7-4814-ABDE-48446AE6D5CE}"/>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23.2.2  </a:t>
            </a:r>
            <a:r>
              <a:rPr lang="en-US" i="1" dirty="0">
                <a:solidFill>
                  <a:srgbClr val="24B5A1"/>
                </a:solidFill>
                <a:latin typeface="Calibri" panose="020F0502020204030204" pitchFamily="34" charset="0"/>
              </a:rPr>
              <a:t>Waiting </a:t>
            </a:r>
            <a:r>
              <a:rPr lang="en-US" dirty="0">
                <a:solidFill>
                  <a:srgbClr val="24B5A1"/>
                </a:solidFill>
                <a:latin typeface="Calibri" panose="020F0502020204030204" pitchFamily="34" charset="0"/>
              </a:rPr>
              <a:t>State</a:t>
            </a:r>
            <a:endParaRPr lang="en-US" dirty="0">
              <a:solidFill>
                <a:srgbClr val="3380E6"/>
              </a:solidFill>
              <a:latin typeface="Calibri" panose="020F0502020204030204" pitchFamily="34" charset="0"/>
            </a:endParaRPr>
          </a:p>
        </p:txBody>
      </p:sp>
      <p:sp>
        <p:nvSpPr>
          <p:cNvPr id="21507" name="Text Placeholder 2">
            <a:extLst>
              <a:ext uri="{FF2B5EF4-FFF2-40B4-BE49-F238E27FC236}">
                <a16:creationId xmlns:a16="http://schemas.microsoft.com/office/drawing/2014/main" id="{8BBED20B-F842-4154-BF7D-DC685A5D0FF2}"/>
              </a:ext>
            </a:extLst>
          </p:cNvPr>
          <p:cNvSpPr>
            <a:spLocks noGrp="1"/>
          </p:cNvSpPr>
          <p:nvPr>
            <p:ph type="body" idx="1"/>
          </p:nvPr>
        </p:nvSpPr>
        <p:spPr/>
        <p:txBody>
          <a:bodyPr/>
          <a:lstStyle/>
          <a:p>
            <a:pPr eaLnBrk="1" hangingPunct="1"/>
            <a:r>
              <a:rPr lang="en-US" altLang="en-US" dirty="0">
                <a:solidFill>
                  <a:srgbClr val="000000"/>
                </a:solidFill>
              </a:rPr>
              <a:t>A </a:t>
            </a:r>
            <a:r>
              <a:rPr lang="en-US" altLang="en-US" i="1" dirty="0">
                <a:solidFill>
                  <a:srgbClr val="000000"/>
                </a:solidFill>
              </a:rPr>
              <a:t>runnable </a:t>
            </a:r>
            <a:r>
              <a:rPr lang="en-US" altLang="en-US" dirty="0">
                <a:solidFill>
                  <a:srgbClr val="000000"/>
                </a:solidFill>
              </a:rPr>
              <a:t>thread can transition to the </a:t>
            </a:r>
            <a:r>
              <a:rPr lang="en-US" altLang="en-US" i="1" dirty="0">
                <a:solidFill>
                  <a:srgbClr val="0000FF"/>
                </a:solidFill>
              </a:rPr>
              <a:t>waiting</a:t>
            </a:r>
            <a:r>
              <a:rPr lang="en-US" altLang="en-US" i="1" dirty="0">
                <a:solidFill>
                  <a:srgbClr val="000000"/>
                </a:solidFill>
              </a:rPr>
              <a:t> </a:t>
            </a:r>
            <a:r>
              <a:rPr lang="en-US" altLang="en-US" dirty="0">
                <a:solidFill>
                  <a:srgbClr val="000000"/>
                </a:solidFill>
              </a:rPr>
              <a:t>state while it waits for another thread to perform a task.</a:t>
            </a:r>
          </a:p>
          <a:p>
            <a:pPr lvl="1" eaLnBrk="1" hangingPunct="1"/>
            <a:r>
              <a:rPr lang="en-US" altLang="en-US" dirty="0">
                <a:solidFill>
                  <a:srgbClr val="000000"/>
                </a:solidFill>
              </a:rPr>
              <a:t>Transitions back to the runnable state only when another thread notifies it to continue executing.</a:t>
            </a:r>
          </a:p>
        </p:txBody>
      </p:sp>
      <p:sp>
        <p:nvSpPr>
          <p:cNvPr id="4" name="Footer Placeholder 3">
            <a:extLst>
              <a:ext uri="{FF2B5EF4-FFF2-40B4-BE49-F238E27FC236}">
                <a16:creationId xmlns:a16="http://schemas.microsoft.com/office/drawing/2014/main" id="{03BC28A1-16B3-4CDB-8E10-1E77E5638F9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185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dirty="0"/>
              <a:t>It’s acceptable to perform brief tasks on the JavaFX application thread in sequence with GUI component manipulations</a:t>
            </a:r>
          </a:p>
          <a:p>
            <a:r>
              <a:rPr lang="en-US" dirty="0"/>
              <a:t>If an application must perform a lengthy task in response to a user interaction, the JavaFX application thread cannot render controls or respond to events while the thread is tied up in that task</a:t>
            </a:r>
          </a:p>
          <a:p>
            <a:r>
              <a:rPr lang="en-US" dirty="0"/>
              <a:t>This causes the GUI to become unresponsive</a:t>
            </a:r>
          </a:p>
          <a:p>
            <a:r>
              <a:rPr lang="en-US" dirty="0"/>
              <a:t>It’s preferable to handle long-running tasks in separate threads, freeing the JavaFX application thread to continue managing other GUI interactions </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655468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b="1" i="1" dirty="0"/>
              <a:t>Platform Method </a:t>
            </a:r>
            <a:r>
              <a:rPr lang="en-US" b="1" i="1" dirty="0" err="1">
                <a:latin typeface="Consolas" panose="020B0609020204030204" pitchFamily="49" charset="0"/>
              </a:rPr>
              <a:t>runLater</a:t>
            </a:r>
            <a:r>
              <a:rPr lang="en-US" b="1" i="1" dirty="0"/>
              <a:t>	</a:t>
            </a:r>
          </a:p>
          <a:p>
            <a:r>
              <a:rPr lang="en-US" dirty="0"/>
              <a:t>JavaFX provides multiple mechanisms for updating the GUI from other threads</a:t>
            </a:r>
          </a:p>
          <a:p>
            <a:r>
              <a:rPr lang="en-US" dirty="0"/>
              <a:t>One is to call the </a:t>
            </a:r>
            <a:r>
              <a:rPr lang="en-US" dirty="0">
                <a:latin typeface="Consolas" panose="020B0609020204030204" pitchFamily="49" charset="0"/>
              </a:rPr>
              <a:t>static</a:t>
            </a:r>
            <a:r>
              <a:rPr lang="en-US" dirty="0"/>
              <a:t> method </a:t>
            </a:r>
            <a:r>
              <a:rPr lang="en-US" b="1" dirty="0" err="1">
                <a:latin typeface="Consolas" panose="020B0609020204030204" pitchFamily="49" charset="0"/>
              </a:rPr>
              <a:t>runLater</a:t>
            </a:r>
            <a:r>
              <a:rPr lang="en-US" dirty="0"/>
              <a:t> of class </a:t>
            </a:r>
            <a:r>
              <a:rPr lang="en-US" b="1" dirty="0">
                <a:latin typeface="Consolas" panose="020B0609020204030204" pitchFamily="49" charset="0"/>
              </a:rPr>
              <a:t>Platform</a:t>
            </a:r>
            <a:r>
              <a:rPr lang="en-US" dirty="0"/>
              <a:t> (package </a:t>
            </a:r>
            <a:r>
              <a:rPr lang="en-US" dirty="0" err="1">
                <a:latin typeface="Consolas" panose="020B0609020204030204" pitchFamily="49" charset="0"/>
              </a:rPr>
              <a:t>javafx.application</a:t>
            </a:r>
            <a:r>
              <a:rPr lang="en-US" dirty="0"/>
              <a:t>)</a:t>
            </a:r>
          </a:p>
          <a:p>
            <a:r>
              <a:rPr lang="en-US" dirty="0"/>
              <a:t>This method receives a </a:t>
            </a:r>
            <a:r>
              <a:rPr lang="en-US" dirty="0">
                <a:latin typeface="Consolas" panose="020B0609020204030204" pitchFamily="49" charset="0"/>
              </a:rPr>
              <a:t>Runnable</a:t>
            </a:r>
            <a:r>
              <a:rPr lang="en-US" dirty="0"/>
              <a:t> and schedules it on the JavaFX application thread for execution at some point in the future</a:t>
            </a:r>
          </a:p>
          <a:p>
            <a:r>
              <a:rPr lang="en-US" dirty="0"/>
              <a:t>Such </a:t>
            </a:r>
            <a:r>
              <a:rPr lang="en-US" dirty="0" err="1">
                <a:latin typeface="Consolas" panose="020B0609020204030204" pitchFamily="49" charset="0"/>
              </a:rPr>
              <a:t>Runnable</a:t>
            </a:r>
            <a:r>
              <a:rPr lang="en-US" dirty="0" err="1"/>
              <a:t>s</a:t>
            </a:r>
            <a:r>
              <a:rPr lang="en-US" dirty="0"/>
              <a:t> should perform only small updates, so the GUI remains responsive</a:t>
            </a:r>
          </a:p>
          <a:p>
            <a:endParaRPr lang="en-US"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6423318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b="1" i="1" dirty="0"/>
              <a:t>Class </a:t>
            </a:r>
            <a:r>
              <a:rPr lang="en-US" b="1" i="1" dirty="0">
                <a:latin typeface="Consolas" panose="020B0609020204030204" pitchFamily="49" charset="0"/>
              </a:rPr>
              <a:t>Task</a:t>
            </a:r>
            <a:r>
              <a:rPr lang="en-US" b="1" i="1" dirty="0"/>
              <a:t> and Interface Worker </a:t>
            </a:r>
          </a:p>
          <a:p>
            <a:r>
              <a:rPr lang="en-US" dirty="0"/>
              <a:t>Long-running or compute-intensive tasks should be performed on separate worker threads, not the JavaFX application thread</a:t>
            </a:r>
          </a:p>
          <a:p>
            <a:r>
              <a:rPr lang="en-US" dirty="0"/>
              <a:t>Package </a:t>
            </a:r>
            <a:r>
              <a:rPr lang="en-US" dirty="0" err="1">
                <a:latin typeface="Consolas" panose="020B0609020204030204" pitchFamily="49" charset="0"/>
              </a:rPr>
              <a:t>javafx.concurrent</a:t>
            </a:r>
            <a:r>
              <a:rPr lang="en-US" dirty="0">
                <a:latin typeface="Consolas" panose="020B0609020204030204" pitchFamily="49" charset="0"/>
              </a:rPr>
              <a:t> </a:t>
            </a:r>
            <a:r>
              <a:rPr lang="en-US" dirty="0"/>
              <a:t>provides interface </a:t>
            </a:r>
            <a:r>
              <a:rPr lang="en-US" dirty="0">
                <a:latin typeface="Consolas" panose="020B0609020204030204" pitchFamily="49" charset="0"/>
              </a:rPr>
              <a:t>Worker</a:t>
            </a:r>
            <a:r>
              <a:rPr lang="en-US" dirty="0"/>
              <a:t> and classes </a:t>
            </a:r>
            <a:r>
              <a:rPr lang="en-US" dirty="0">
                <a:latin typeface="Consolas" panose="020B0609020204030204" pitchFamily="49" charset="0"/>
              </a:rPr>
              <a:t>Task</a:t>
            </a:r>
            <a:r>
              <a:rPr lang="en-US" dirty="0"/>
              <a:t> and </a:t>
            </a:r>
            <a:r>
              <a:rPr lang="en-US" dirty="0" err="1">
                <a:latin typeface="Consolas" panose="020B0609020204030204" pitchFamily="49" charset="0"/>
              </a:rPr>
              <a:t>ScheduledService</a:t>
            </a:r>
            <a:r>
              <a:rPr lang="en-US" dirty="0"/>
              <a:t> for this purpose</a:t>
            </a:r>
          </a:p>
          <a:p>
            <a:r>
              <a:rPr lang="en-US" dirty="0"/>
              <a:t>A </a:t>
            </a:r>
            <a:r>
              <a:rPr lang="en-US" dirty="0">
                <a:latin typeface="Consolas" panose="020B0609020204030204" pitchFamily="49" charset="0"/>
              </a:rPr>
              <a:t>Worker</a:t>
            </a:r>
            <a:r>
              <a:rPr lang="en-US" dirty="0"/>
              <a:t> is a task that should execute using one or more separate threads.</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446022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23.11  </a:t>
            </a:r>
            <a:r>
              <a:rPr lang="en-US" dirty="0">
                <a:solidFill>
                  <a:srgbClr val="3380E6"/>
                </a:solidFill>
                <a:latin typeface="Calibri" panose="020F0502020204030204" pitchFamily="34" charset="0"/>
              </a:rPr>
              <a:t>Multithreading in JavaFX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400" b="1" i="1" dirty="0"/>
              <a:t>Class </a:t>
            </a:r>
            <a:r>
              <a:rPr lang="en-US" sz="2400" b="1" i="1" dirty="0">
                <a:latin typeface="Consolas" panose="020B0609020204030204" pitchFamily="49" charset="0"/>
              </a:rPr>
              <a:t>Task</a:t>
            </a:r>
            <a:r>
              <a:rPr lang="en-US" sz="2400" b="1" i="1" dirty="0"/>
              <a:t> and Interface Worker </a:t>
            </a:r>
          </a:p>
          <a:p>
            <a:r>
              <a:rPr lang="en-US" sz="2400" dirty="0"/>
              <a:t>A </a:t>
            </a:r>
            <a:r>
              <a:rPr lang="en-US" sz="2400" dirty="0">
                <a:latin typeface="Consolas" panose="020B0609020204030204" pitchFamily="49" charset="0"/>
              </a:rPr>
              <a:t>Task</a:t>
            </a:r>
            <a:r>
              <a:rPr lang="en-US" sz="2400" dirty="0"/>
              <a:t> is a </a:t>
            </a:r>
            <a:r>
              <a:rPr lang="en-US" sz="2400" dirty="0">
                <a:latin typeface="Consolas" panose="020B0609020204030204" pitchFamily="49" charset="0"/>
              </a:rPr>
              <a:t>Worker</a:t>
            </a:r>
            <a:r>
              <a:rPr lang="en-US" sz="2400" dirty="0"/>
              <a:t> that enables you to perform a task in a worker thread and update the GUI from the JavaFX application thread based on the task’s results</a:t>
            </a:r>
          </a:p>
          <a:p>
            <a:pPr lvl="1"/>
            <a:r>
              <a:rPr lang="en-US" sz="2000" dirty="0">
                <a:latin typeface="Consolas" panose="020B0609020204030204" pitchFamily="49" charset="0"/>
              </a:rPr>
              <a:t>Task</a:t>
            </a:r>
            <a:r>
              <a:rPr lang="en-US" sz="2000" dirty="0"/>
              <a:t> implements </a:t>
            </a:r>
            <a:r>
              <a:rPr lang="en-US" sz="2000" dirty="0">
                <a:latin typeface="Consolas" panose="020B0609020204030204" pitchFamily="49" charset="0"/>
              </a:rPr>
              <a:t>Runnable</a:t>
            </a:r>
            <a:r>
              <a:rPr lang="en-US" sz="2000" dirty="0"/>
              <a:t>, so a </a:t>
            </a:r>
            <a:r>
              <a:rPr lang="en-US" sz="2000" dirty="0">
                <a:latin typeface="Consolas" panose="020B0609020204030204" pitchFamily="49" charset="0"/>
              </a:rPr>
              <a:t>Task</a:t>
            </a:r>
            <a:r>
              <a:rPr lang="en-US" sz="2000" dirty="0"/>
              <a:t> object can be scheduled to execute in a separate thread</a:t>
            </a:r>
          </a:p>
          <a:p>
            <a:pPr lvl="1"/>
            <a:r>
              <a:rPr lang="en-US" sz="2000" dirty="0"/>
              <a:t>Class </a:t>
            </a:r>
            <a:r>
              <a:rPr lang="en-US" sz="2000" dirty="0">
                <a:latin typeface="Consolas" panose="020B0609020204030204" pitchFamily="49" charset="0"/>
              </a:rPr>
              <a:t>Task</a:t>
            </a:r>
            <a:r>
              <a:rPr lang="en-US" sz="2000" dirty="0"/>
              <a:t> also provides methods that are guaranteed to update its properties in the JavaFX application thread</a:t>
            </a:r>
          </a:p>
          <a:p>
            <a:pPr lvl="1"/>
            <a:r>
              <a:rPr lang="en-US" sz="2000" dirty="0"/>
              <a:t>Once a </a:t>
            </a:r>
            <a:r>
              <a:rPr lang="en-US" sz="2000" dirty="0">
                <a:latin typeface="Consolas" panose="020B0609020204030204" pitchFamily="49" charset="0"/>
              </a:rPr>
              <a:t>Task</a:t>
            </a:r>
            <a:r>
              <a:rPr lang="en-US" sz="2000" dirty="0"/>
              <a:t> completes, it cannot be restarted</a:t>
            </a:r>
          </a:p>
          <a:p>
            <a:r>
              <a:rPr lang="en-US" sz="2400" dirty="0"/>
              <a:t>A </a:t>
            </a:r>
            <a:r>
              <a:rPr lang="en-US" sz="2400" dirty="0" err="1">
                <a:latin typeface="Consolas" panose="020B0609020204030204" pitchFamily="49" charset="0"/>
              </a:rPr>
              <a:t>ScheduledService</a:t>
            </a:r>
            <a:r>
              <a:rPr lang="en-US" sz="2400" dirty="0"/>
              <a:t> is a </a:t>
            </a:r>
            <a:r>
              <a:rPr lang="en-US" sz="2400" dirty="0">
                <a:latin typeface="Consolas" panose="020B0609020204030204" pitchFamily="49" charset="0"/>
              </a:rPr>
              <a:t>Worker</a:t>
            </a:r>
            <a:r>
              <a:rPr lang="en-US" sz="2400" dirty="0"/>
              <a:t> that creates and manages a </a:t>
            </a:r>
            <a:r>
              <a:rPr lang="en-US" sz="2400" dirty="0">
                <a:latin typeface="Consolas" panose="020B0609020204030204" pitchFamily="49" charset="0"/>
              </a:rPr>
              <a:t>Task</a:t>
            </a:r>
            <a:endParaRPr lang="en-US" sz="2400" dirty="0"/>
          </a:p>
          <a:p>
            <a:pPr lvl="1"/>
            <a:r>
              <a:rPr lang="en-US" sz="2000" dirty="0"/>
              <a:t>Can be reset and restarted</a:t>
            </a:r>
          </a:p>
          <a:p>
            <a:pPr lvl="1"/>
            <a:r>
              <a:rPr lang="en-US" sz="2000" dirty="0"/>
              <a:t>Can be configured to automatically restart both after successful completion and if it fails due to an exception. </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6912806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sz="2400" dirty="0"/>
              <a:t>Next example: User enters a number n and the program gets the nth Fibonacci number, which we calculate using the recursive algorithm discussed in Section 18.5 </a:t>
            </a:r>
          </a:p>
          <a:p>
            <a:r>
              <a:rPr lang="en-US" sz="2400" dirty="0"/>
              <a:t>Since the algorithm is time consuming for large values, we use a </a:t>
            </a:r>
            <a:r>
              <a:rPr lang="en-US" sz="2400" dirty="0">
                <a:latin typeface="Consolas" panose="020B0609020204030204" pitchFamily="49" charset="0"/>
              </a:rPr>
              <a:t>Task</a:t>
            </a:r>
            <a:r>
              <a:rPr lang="en-US" sz="2400" dirty="0"/>
              <a:t> object to perform the recursive calculation in a worker thread</a:t>
            </a:r>
          </a:p>
          <a:p>
            <a:r>
              <a:rPr lang="en-US" sz="2400" dirty="0"/>
              <a:t>The GUI also provides a separate set of components that displays the next Fibonacci number in the sequence with each click of a </a:t>
            </a:r>
            <a:r>
              <a:rPr lang="en-US" sz="2400" dirty="0">
                <a:latin typeface="Consolas" panose="020B0609020204030204" pitchFamily="49" charset="0"/>
              </a:rPr>
              <a:t>Button</a:t>
            </a:r>
          </a:p>
          <a:p>
            <a:r>
              <a:rPr lang="en-US" sz="2400" dirty="0"/>
              <a:t>This set of components performs its short computation directly in the event dispatch thread</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4783461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400" b="1" i="1" dirty="0"/>
              <a:t>Creating a Task</a:t>
            </a:r>
          </a:p>
          <a:p>
            <a:r>
              <a:rPr lang="en-US" sz="2400" dirty="0"/>
              <a:t>Class </a:t>
            </a:r>
            <a:r>
              <a:rPr lang="en-US" sz="2400" dirty="0" err="1">
                <a:latin typeface="Consolas" panose="020B0609020204030204" pitchFamily="49" charset="0"/>
              </a:rPr>
              <a:t>FibonacciTask</a:t>
            </a:r>
            <a:r>
              <a:rPr lang="en-US" sz="2400" dirty="0"/>
              <a:t> (Fig. 23.23) extends </a:t>
            </a:r>
            <a:r>
              <a:rPr lang="en-US" sz="2400" dirty="0">
                <a:latin typeface="Consolas" panose="020B0609020204030204" pitchFamily="49" charset="0"/>
              </a:rPr>
              <a:t>Task&lt;Long&gt;</a:t>
            </a:r>
            <a:r>
              <a:rPr lang="en-US" sz="2400" dirty="0"/>
              <a:t> to perform the recursive Fibonacci calculation in a worker thread</a:t>
            </a:r>
          </a:p>
          <a:p>
            <a:r>
              <a:rPr lang="en-US" sz="2400" dirty="0"/>
              <a:t>The instance variable </a:t>
            </a:r>
            <a:r>
              <a:rPr lang="en-US" sz="2400" dirty="0">
                <a:latin typeface="Consolas" panose="020B0609020204030204" pitchFamily="49" charset="0"/>
              </a:rPr>
              <a:t>n</a:t>
            </a:r>
            <a:r>
              <a:rPr lang="en-US" sz="2400" dirty="0"/>
              <a:t> represents the Fibonacci number to calculate.</a:t>
            </a:r>
          </a:p>
          <a:p>
            <a:r>
              <a:rPr lang="en-US" sz="2400" dirty="0"/>
              <a:t>Overridden </a:t>
            </a:r>
            <a:r>
              <a:rPr lang="en-US" sz="2400" dirty="0">
                <a:latin typeface="Consolas" panose="020B0609020204030204" pitchFamily="49" charset="0"/>
              </a:rPr>
              <a:t>Task</a:t>
            </a:r>
            <a:r>
              <a:rPr lang="en-US" sz="2400" dirty="0"/>
              <a:t> method call computes the nth Fibonacci number and returns the result</a:t>
            </a:r>
          </a:p>
          <a:p>
            <a:r>
              <a:rPr lang="en-US" sz="2400" dirty="0"/>
              <a:t>The </a:t>
            </a:r>
            <a:r>
              <a:rPr lang="en-US" sz="2400" dirty="0">
                <a:latin typeface="Consolas" panose="020B0609020204030204" pitchFamily="49" charset="0"/>
              </a:rPr>
              <a:t>Task</a:t>
            </a:r>
            <a:r>
              <a:rPr lang="en-US" sz="2400" dirty="0"/>
              <a:t>’s type parameter </a:t>
            </a:r>
            <a:r>
              <a:rPr lang="en-US" sz="2400" dirty="0">
                <a:latin typeface="Consolas" panose="020B0609020204030204" pitchFamily="49" charset="0"/>
              </a:rPr>
              <a:t>Long</a:t>
            </a:r>
            <a:r>
              <a:rPr lang="en-US" sz="2400" dirty="0"/>
              <a:t> determines call’s return type </a:t>
            </a:r>
          </a:p>
          <a:p>
            <a:r>
              <a:rPr lang="en-US" sz="2400" dirty="0"/>
              <a:t>Inherited </a:t>
            </a:r>
            <a:r>
              <a:rPr lang="en-US" sz="2400" dirty="0">
                <a:latin typeface="Consolas" panose="020B0609020204030204" pitchFamily="49" charset="0"/>
              </a:rPr>
              <a:t>Task</a:t>
            </a:r>
            <a:r>
              <a:rPr lang="en-US" sz="2400" dirty="0"/>
              <a:t> method </a:t>
            </a:r>
            <a:r>
              <a:rPr lang="en-US" sz="2400" dirty="0" err="1">
                <a:latin typeface="Consolas" panose="020B0609020204030204" pitchFamily="49" charset="0"/>
              </a:rPr>
              <a:t>updateMessage</a:t>
            </a:r>
            <a:r>
              <a:rPr lang="en-US" sz="2400" dirty="0"/>
              <a:t> updates the </a:t>
            </a:r>
            <a:r>
              <a:rPr lang="en-US" sz="2400" dirty="0">
                <a:latin typeface="Consolas" panose="020B0609020204030204" pitchFamily="49" charset="0"/>
              </a:rPr>
              <a:t>Task</a:t>
            </a:r>
            <a:r>
              <a:rPr lang="en-US" sz="2400" dirty="0"/>
              <a:t>’s </a:t>
            </a:r>
            <a:r>
              <a:rPr lang="en-US" sz="2400" dirty="0">
                <a:latin typeface="Consolas" panose="020B0609020204030204" pitchFamily="49" charset="0"/>
              </a:rPr>
              <a:t>message</a:t>
            </a:r>
            <a:r>
              <a:rPr lang="en-US" sz="2400" dirty="0"/>
              <a:t> property in the JavaFX application thread</a:t>
            </a:r>
          </a:p>
          <a:p>
            <a:r>
              <a:rPr lang="en-US" sz="2400" dirty="0"/>
              <a:t>In Fig. 23.25, we'll bind JavaFX controls to </a:t>
            </a:r>
            <a:r>
              <a:rPr lang="en-US" sz="2400" dirty="0" err="1">
                <a:latin typeface="Consolas" panose="020B0609020204030204" pitchFamily="49" charset="0"/>
              </a:rPr>
              <a:t>FibonacciTask</a:t>
            </a:r>
            <a:r>
              <a:rPr lang="en-US" sz="2400" dirty="0" err="1"/>
              <a:t>’s</a:t>
            </a:r>
            <a:r>
              <a:rPr lang="en-US" sz="2400" dirty="0"/>
              <a:t> </a:t>
            </a:r>
            <a:r>
              <a:rPr lang="en-US" sz="2400" dirty="0">
                <a:latin typeface="Consolas" panose="020B0609020204030204" pitchFamily="49" charset="0"/>
              </a:rPr>
              <a:t>message</a:t>
            </a:r>
            <a:r>
              <a:rPr lang="en-US" sz="2400" dirty="0"/>
              <a:t> property to display messages while the task is executing</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540464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5">
            <a:extLst>
              <a:ext uri="{FF2B5EF4-FFF2-40B4-BE49-F238E27FC236}">
                <a16:creationId xmlns:a16="http://schemas.microsoft.com/office/drawing/2014/main" id="{86C40DAC-DF03-499D-A50B-DBA4630E8E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4" name="Footer Placeholder 3">
            <a:extLst>
              <a:ext uri="{FF2B5EF4-FFF2-40B4-BE49-F238E27FC236}">
                <a16:creationId xmlns:a16="http://schemas.microsoft.com/office/drawing/2014/main" id="{FC8C3138-912F-4595-8FB7-A336A0ACD39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30729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6">
            <a:extLst>
              <a:ext uri="{FF2B5EF4-FFF2-40B4-BE49-F238E27FC236}">
                <a16:creationId xmlns:a16="http://schemas.microsoft.com/office/drawing/2014/main" id="{EDEA6645-CD43-4CCB-81BC-ED1C8E0C51A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69225856-1FAE-4E71-9FAE-3F45B97CEA2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641633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dirty="0"/>
              <a:t>When the worker thread enters the </a:t>
            </a:r>
            <a:r>
              <a:rPr lang="en-US" i="1" dirty="0"/>
              <a:t>running</a:t>
            </a:r>
            <a:r>
              <a:rPr lang="en-US" dirty="0"/>
              <a:t> state, </a:t>
            </a:r>
            <a:r>
              <a:rPr lang="en-US" dirty="0" err="1">
                <a:latin typeface="Consolas" panose="020B0609020204030204" pitchFamily="49" charset="0"/>
              </a:rPr>
              <a:t>FibonacciTask</a:t>
            </a:r>
            <a:r>
              <a:rPr lang="en-US" dirty="0" err="1"/>
              <a:t>’s</a:t>
            </a:r>
            <a:r>
              <a:rPr lang="en-US" dirty="0"/>
              <a:t> call method begins executing</a:t>
            </a:r>
          </a:p>
          <a:p>
            <a:r>
              <a:rPr lang="en-US" dirty="0"/>
              <a:t>First, </a:t>
            </a:r>
            <a:r>
              <a:rPr lang="en-US" dirty="0" err="1">
                <a:latin typeface="Consolas" panose="020B0609020204030204" pitchFamily="49" charset="0"/>
              </a:rPr>
              <a:t>updateMessage</a:t>
            </a:r>
            <a:r>
              <a:rPr lang="en-US" dirty="0"/>
              <a:t> updates the </a:t>
            </a:r>
            <a:r>
              <a:rPr lang="en-US" dirty="0" err="1">
                <a:latin typeface="Consolas" panose="020B0609020204030204" pitchFamily="49" charset="0"/>
              </a:rPr>
              <a:t>FibonacciTask</a:t>
            </a:r>
            <a:r>
              <a:rPr lang="en-US" dirty="0" err="1"/>
              <a:t>’s</a:t>
            </a:r>
            <a:r>
              <a:rPr lang="en-US" dirty="0"/>
              <a:t> </a:t>
            </a:r>
            <a:r>
              <a:rPr lang="en-US" dirty="0">
                <a:latin typeface="Consolas" panose="020B0609020204030204" pitchFamily="49" charset="0"/>
              </a:rPr>
              <a:t>message</a:t>
            </a:r>
            <a:r>
              <a:rPr lang="en-US" dirty="0"/>
              <a:t> property, indicating that the task is calculating</a:t>
            </a:r>
          </a:p>
          <a:p>
            <a:r>
              <a:rPr lang="en-US" dirty="0"/>
              <a:t>When </a:t>
            </a:r>
            <a:r>
              <a:rPr lang="en-US" dirty="0" err="1">
                <a:latin typeface="Consolas" panose="020B0609020204030204" pitchFamily="49" charset="0"/>
              </a:rPr>
              <a:t>fibonacci</a:t>
            </a:r>
            <a:r>
              <a:rPr lang="en-US" dirty="0"/>
              <a:t> returns, we update </a:t>
            </a:r>
            <a:r>
              <a:rPr lang="en-US" dirty="0" err="1">
                <a:latin typeface="Consolas" panose="020B0609020204030204" pitchFamily="49" charset="0"/>
              </a:rPr>
              <a:t>FibonacciTask</a:t>
            </a:r>
            <a:r>
              <a:rPr lang="en-US" dirty="0" err="1"/>
              <a:t>’s</a:t>
            </a:r>
            <a:r>
              <a:rPr lang="en-US" dirty="0"/>
              <a:t> message property again to indicate that the calculation completed, then return the result to the JavaFX application thread</a:t>
            </a:r>
          </a:p>
          <a:p>
            <a:endParaRPr lang="en-US" sz="2400"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750152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800" b="1" i="1" dirty="0" err="1"/>
              <a:t>FibonacciNumbers</a:t>
            </a:r>
            <a:r>
              <a:rPr lang="en-US" sz="2800" b="1" i="1" dirty="0"/>
              <a:t> GUI </a:t>
            </a:r>
          </a:p>
          <a:p>
            <a:r>
              <a:rPr lang="en-US" sz="2800" dirty="0"/>
              <a:t>Figure 23.24 shows the app’s GUI (defined in </a:t>
            </a:r>
            <a:r>
              <a:rPr lang="en-US" sz="2800" dirty="0" err="1">
                <a:latin typeface="Consolas" panose="020B0609020204030204" pitchFamily="49" charset="0"/>
              </a:rPr>
              <a:t>FibonacciNumbers.fxml</a:t>
            </a:r>
            <a:r>
              <a:rPr lang="en-US" sz="2800" dirty="0"/>
              <a:t>) labeled with its </a:t>
            </a:r>
            <a:r>
              <a:rPr lang="en-US" sz="2800" b="1" dirty="0" err="1"/>
              <a:t>fx:id</a:t>
            </a:r>
            <a:r>
              <a:rPr lang="en-US" sz="2800" dirty="0" err="1"/>
              <a:t>s</a:t>
            </a:r>
            <a:r>
              <a:rPr lang="en-US" sz="2800" dirty="0"/>
              <a:t>. </a:t>
            </a:r>
          </a:p>
          <a:p>
            <a:r>
              <a:rPr lang="en-US" sz="2800" dirty="0"/>
              <a:t>Event handlers</a:t>
            </a:r>
          </a:p>
          <a:p>
            <a:pPr lvl="1"/>
            <a:r>
              <a:rPr lang="en-US" sz="2400" dirty="0" err="1">
                <a:latin typeface="Consolas" panose="020B0609020204030204" pitchFamily="49" charset="0"/>
              </a:rPr>
              <a:t>goButtonPressed</a:t>
            </a:r>
            <a:r>
              <a:rPr lang="en-US" sz="2400" dirty="0"/>
              <a:t> is called when the Go </a:t>
            </a:r>
            <a:r>
              <a:rPr lang="en-US" sz="2400" dirty="0">
                <a:latin typeface="Consolas" panose="020B0609020204030204" pitchFamily="49" charset="0"/>
              </a:rPr>
              <a:t>Button</a:t>
            </a:r>
            <a:r>
              <a:rPr lang="en-US" sz="2400" dirty="0"/>
              <a:t> is pressed—this launches the worker thread to calculate a Fibonacci number recursively</a:t>
            </a:r>
          </a:p>
          <a:p>
            <a:pPr lvl="1"/>
            <a:r>
              <a:rPr lang="en-US" sz="2400" dirty="0" err="1">
                <a:latin typeface="Consolas" panose="020B0609020204030204" pitchFamily="49" charset="0"/>
              </a:rPr>
              <a:t>nextNumberButtonPressed</a:t>
            </a:r>
            <a:r>
              <a:rPr lang="en-US" sz="2400" dirty="0"/>
              <a:t> is called when the Next Number </a:t>
            </a:r>
            <a:r>
              <a:rPr lang="en-US" sz="2400" dirty="0">
                <a:latin typeface="Consolas" panose="020B0609020204030204" pitchFamily="49" charset="0"/>
              </a:rPr>
              <a:t>Button</a:t>
            </a:r>
            <a:r>
              <a:rPr lang="en-US" sz="2400" dirty="0"/>
              <a:t> is pressed—this calculates the next Fibonacci number in the sequence</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0658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18E-DF95-4C80-8AA6-37E18BB348D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23.2.3  </a:t>
            </a:r>
            <a:r>
              <a:rPr lang="en-US" i="1" dirty="0">
                <a:solidFill>
                  <a:srgbClr val="24B5A1"/>
                </a:solidFill>
                <a:latin typeface="Calibri" panose="020F0502020204030204" pitchFamily="34" charset="0"/>
              </a:rPr>
              <a:t>Timed Waiting </a:t>
            </a:r>
            <a:r>
              <a:rPr lang="en-US" dirty="0">
                <a:solidFill>
                  <a:srgbClr val="24B5A1"/>
                </a:solidFill>
                <a:latin typeface="Calibri" panose="020F0502020204030204" pitchFamily="34" charset="0"/>
              </a:rPr>
              <a:t>State</a:t>
            </a:r>
            <a:endParaRPr lang="en-US" dirty="0">
              <a:solidFill>
                <a:srgbClr val="3380E6"/>
              </a:solidFill>
              <a:latin typeface="Calibri" panose="020F0502020204030204" pitchFamily="34" charset="0"/>
            </a:endParaRPr>
          </a:p>
        </p:txBody>
      </p:sp>
      <p:sp>
        <p:nvSpPr>
          <p:cNvPr id="22531" name="Text Placeholder 2">
            <a:extLst>
              <a:ext uri="{FF2B5EF4-FFF2-40B4-BE49-F238E27FC236}">
                <a16:creationId xmlns:a16="http://schemas.microsoft.com/office/drawing/2014/main" id="{91ADF47F-201A-4E77-9EE1-3B5DAC3204CC}"/>
              </a:ext>
            </a:extLst>
          </p:cNvPr>
          <p:cNvSpPr>
            <a:spLocks noGrp="1"/>
          </p:cNvSpPr>
          <p:nvPr>
            <p:ph type="body" idx="1"/>
          </p:nvPr>
        </p:nvSpPr>
        <p:spPr/>
        <p:txBody>
          <a:bodyPr/>
          <a:lstStyle/>
          <a:p>
            <a:pPr eaLnBrk="1" hangingPunct="1">
              <a:lnSpc>
                <a:spcPct val="80000"/>
              </a:lnSpc>
            </a:pPr>
            <a:r>
              <a:rPr lang="en-US" altLang="en-US" sz="2800" dirty="0">
                <a:solidFill>
                  <a:srgbClr val="000000"/>
                </a:solidFill>
              </a:rPr>
              <a:t>A </a:t>
            </a:r>
            <a:r>
              <a:rPr lang="en-US" altLang="en-US" sz="2800" i="1" dirty="0">
                <a:solidFill>
                  <a:srgbClr val="000000"/>
                </a:solidFill>
              </a:rPr>
              <a:t>runnable </a:t>
            </a:r>
            <a:r>
              <a:rPr lang="en-US" altLang="en-US" sz="2800" dirty="0">
                <a:solidFill>
                  <a:srgbClr val="000000"/>
                </a:solidFill>
              </a:rPr>
              <a:t>thread can enter the </a:t>
            </a:r>
            <a:r>
              <a:rPr lang="en-US" altLang="en-US" sz="2800" i="1" dirty="0">
                <a:solidFill>
                  <a:srgbClr val="0000FF"/>
                </a:solidFill>
              </a:rPr>
              <a:t>timed waiting</a:t>
            </a:r>
            <a:r>
              <a:rPr lang="en-US" altLang="en-US" sz="2800" i="1" dirty="0">
                <a:solidFill>
                  <a:srgbClr val="000000"/>
                </a:solidFill>
              </a:rPr>
              <a:t> </a:t>
            </a:r>
            <a:r>
              <a:rPr lang="en-US" altLang="en-US" sz="2800" dirty="0">
                <a:solidFill>
                  <a:srgbClr val="000000"/>
                </a:solidFill>
              </a:rPr>
              <a:t>state for a specified interval of time.</a:t>
            </a:r>
          </a:p>
          <a:p>
            <a:pPr lvl="1" eaLnBrk="1" hangingPunct="1">
              <a:lnSpc>
                <a:spcPct val="80000"/>
              </a:lnSpc>
            </a:pPr>
            <a:r>
              <a:rPr lang="en-US" altLang="en-US" sz="2800" dirty="0">
                <a:solidFill>
                  <a:srgbClr val="000000"/>
                </a:solidFill>
              </a:rPr>
              <a:t>Transitions back to the </a:t>
            </a:r>
            <a:r>
              <a:rPr lang="en-US" altLang="en-US" sz="2800" i="1" dirty="0">
                <a:solidFill>
                  <a:srgbClr val="000000"/>
                </a:solidFill>
              </a:rPr>
              <a:t>runnable </a:t>
            </a:r>
            <a:r>
              <a:rPr lang="en-US" altLang="en-US" sz="2800" dirty="0">
                <a:solidFill>
                  <a:srgbClr val="000000"/>
                </a:solidFill>
              </a:rPr>
              <a:t>state when that time interval expires or when the event it’s waiting for occurs.</a:t>
            </a:r>
          </a:p>
          <a:p>
            <a:pPr lvl="1" eaLnBrk="1" hangingPunct="1">
              <a:lnSpc>
                <a:spcPct val="80000"/>
              </a:lnSpc>
            </a:pPr>
            <a:r>
              <a:rPr lang="en-US" altLang="en-US" sz="2800" dirty="0">
                <a:solidFill>
                  <a:srgbClr val="000000"/>
                </a:solidFill>
              </a:rPr>
              <a:t>Cannot use a processor, even if one is available.</a:t>
            </a:r>
          </a:p>
          <a:p>
            <a:pPr eaLnBrk="1" hangingPunct="1">
              <a:lnSpc>
                <a:spcPct val="80000"/>
              </a:lnSpc>
            </a:pPr>
            <a:r>
              <a:rPr lang="en-US" altLang="en-US" sz="2800" dirty="0">
                <a:solidFill>
                  <a:srgbClr val="000000"/>
                </a:solidFill>
              </a:rPr>
              <a:t>A </a:t>
            </a:r>
            <a:r>
              <a:rPr lang="en-US" altLang="en-US" sz="2800" dirty="0">
                <a:solidFill>
                  <a:srgbClr val="0000FF"/>
                </a:solidFill>
              </a:rPr>
              <a:t>sleeping thread</a:t>
            </a:r>
            <a:r>
              <a:rPr lang="en-US" altLang="en-US" sz="2800" dirty="0">
                <a:solidFill>
                  <a:srgbClr val="000000"/>
                </a:solidFill>
              </a:rPr>
              <a:t> remains in the </a:t>
            </a:r>
            <a:r>
              <a:rPr lang="en-US" altLang="en-US" sz="2800" i="1" dirty="0">
                <a:solidFill>
                  <a:srgbClr val="000000"/>
                </a:solidFill>
              </a:rPr>
              <a:t>timed waiting </a:t>
            </a:r>
            <a:r>
              <a:rPr lang="en-US" altLang="en-US" sz="2800" dirty="0">
                <a:solidFill>
                  <a:srgbClr val="000000"/>
                </a:solidFill>
              </a:rPr>
              <a:t>state for a designated period of time (called a </a:t>
            </a:r>
            <a:r>
              <a:rPr lang="en-US" altLang="en-US" sz="2800" dirty="0">
                <a:solidFill>
                  <a:srgbClr val="0000FF"/>
                </a:solidFill>
              </a:rPr>
              <a:t>sleep interval</a:t>
            </a:r>
            <a:r>
              <a:rPr lang="en-US" altLang="en-US" sz="2800" dirty="0">
                <a:solidFill>
                  <a:srgbClr val="000000"/>
                </a:solidFill>
              </a:rPr>
              <a:t>), after which it returns to the </a:t>
            </a:r>
            <a:r>
              <a:rPr lang="en-US" altLang="en-US" sz="2800" i="1" dirty="0">
                <a:solidFill>
                  <a:srgbClr val="000000"/>
                </a:solidFill>
              </a:rPr>
              <a:t>runnable </a:t>
            </a:r>
            <a:r>
              <a:rPr lang="en-US" altLang="en-US" sz="2800" dirty="0">
                <a:solidFill>
                  <a:srgbClr val="000000"/>
                </a:solidFill>
              </a:rPr>
              <a:t>state.</a:t>
            </a:r>
          </a:p>
          <a:p>
            <a:pPr eaLnBrk="1" hangingPunct="1">
              <a:lnSpc>
                <a:spcPct val="80000"/>
              </a:lnSpc>
            </a:pPr>
            <a:endParaRPr lang="en-US" altLang="en-US" sz="2300" dirty="0">
              <a:solidFill>
                <a:srgbClr val="000000"/>
              </a:solidFill>
            </a:endParaRPr>
          </a:p>
        </p:txBody>
      </p:sp>
      <p:sp>
        <p:nvSpPr>
          <p:cNvPr id="4" name="Footer Placeholder 3">
            <a:extLst>
              <a:ext uri="{FF2B5EF4-FFF2-40B4-BE49-F238E27FC236}">
                <a16:creationId xmlns:a16="http://schemas.microsoft.com/office/drawing/2014/main" id="{DC5687EE-2C3E-485F-A65A-3FEEA7CEA1A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945206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7">
            <a:extLst>
              <a:ext uri="{FF2B5EF4-FFF2-40B4-BE49-F238E27FC236}">
                <a16:creationId xmlns:a16="http://schemas.microsoft.com/office/drawing/2014/main" id="{D9389186-E97A-4AFF-B13C-72055F67A9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7975"/>
            <a:ext cx="12192000" cy="6242050"/>
          </a:xfrm>
          <a:prstGeom prst="rect">
            <a:avLst/>
          </a:prstGeom>
        </p:spPr>
      </p:pic>
      <p:sp>
        <p:nvSpPr>
          <p:cNvPr id="4" name="Footer Placeholder 3">
            <a:extLst>
              <a:ext uri="{FF2B5EF4-FFF2-40B4-BE49-F238E27FC236}">
                <a16:creationId xmlns:a16="http://schemas.microsoft.com/office/drawing/2014/main" id="{EAE6EDFD-C26D-4C29-BC72-F79343122B2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782291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800" b="1" i="1" dirty="0"/>
              <a:t>Class </a:t>
            </a:r>
            <a:r>
              <a:rPr lang="en-US" sz="2800" b="1" i="1" dirty="0" err="1"/>
              <a:t>FibonacciNumbersController</a:t>
            </a:r>
            <a:endParaRPr lang="en-US" sz="2800" b="1" i="1" dirty="0"/>
          </a:p>
          <a:p>
            <a:r>
              <a:rPr lang="en-US" sz="2800" dirty="0"/>
              <a:t>Class </a:t>
            </a:r>
            <a:r>
              <a:rPr lang="en-US" sz="2800" dirty="0" err="1">
                <a:latin typeface="Consolas" panose="020B0609020204030204" pitchFamily="49" charset="0"/>
              </a:rPr>
              <a:t>FibonacciNumbersController</a:t>
            </a:r>
            <a:r>
              <a:rPr lang="en-US" sz="2800" dirty="0"/>
              <a:t> (Fig. 23.25) displays a window containing two sets of controls:</a:t>
            </a:r>
          </a:p>
          <a:p>
            <a:pPr lvl="1"/>
            <a:r>
              <a:rPr lang="en-US" sz="2400" dirty="0"/>
              <a:t>The </a:t>
            </a:r>
            <a:r>
              <a:rPr lang="en-US" sz="2400" b="1" dirty="0"/>
              <a:t>With </a:t>
            </a:r>
            <a:r>
              <a:rPr lang="en-US" sz="2400" b="1" dirty="0" err="1"/>
              <a:t>FibonacciTask</a:t>
            </a:r>
            <a:r>
              <a:rPr lang="en-US" sz="2400" b="1" dirty="0"/>
              <a:t> </a:t>
            </a:r>
            <a:r>
              <a:rPr lang="en-US" sz="2400" dirty="0" err="1">
                <a:latin typeface="Consolas" panose="020B0609020204030204" pitchFamily="49" charset="0"/>
              </a:rPr>
              <a:t>TitledPane</a:t>
            </a:r>
            <a:r>
              <a:rPr lang="en-US" sz="2400" dirty="0"/>
              <a:t> provides controls that enable the user to enter a Fibonacci number to calculate and launch a </a:t>
            </a:r>
            <a:r>
              <a:rPr lang="en-US" sz="2400" dirty="0" err="1">
                <a:latin typeface="Consolas" panose="020B0609020204030204" pitchFamily="49" charset="0"/>
              </a:rPr>
              <a:t>FibonacciTask</a:t>
            </a:r>
            <a:r>
              <a:rPr lang="en-US" sz="2400" dirty="0"/>
              <a:t> in a worker thread. </a:t>
            </a:r>
            <a:r>
              <a:rPr lang="en-US" sz="2400" dirty="0">
                <a:latin typeface="Consolas" panose="020B0609020204030204" pitchFamily="49" charset="0"/>
              </a:rPr>
              <a:t>Label</a:t>
            </a:r>
            <a:r>
              <a:rPr lang="en-US" sz="2400" dirty="0"/>
              <a:t>s display the </a:t>
            </a:r>
            <a:r>
              <a:rPr lang="en-US" sz="2400" dirty="0" err="1">
                <a:latin typeface="Consolas" panose="020B0609020204030204" pitchFamily="49" charset="0"/>
              </a:rPr>
              <a:t>FibonacciTask</a:t>
            </a:r>
            <a:r>
              <a:rPr lang="en-US" sz="2400" dirty="0" err="1"/>
              <a:t>’s</a:t>
            </a:r>
            <a:r>
              <a:rPr lang="en-US" sz="2400" dirty="0"/>
              <a:t> </a:t>
            </a:r>
            <a:r>
              <a:rPr lang="en-US" sz="2400" dirty="0">
                <a:latin typeface="Consolas" panose="020B0609020204030204" pitchFamily="49" charset="0"/>
              </a:rPr>
              <a:t>message</a:t>
            </a:r>
            <a:r>
              <a:rPr lang="en-US" sz="2400" dirty="0"/>
              <a:t> property value as it’s updated and the final result of the </a:t>
            </a:r>
            <a:r>
              <a:rPr lang="en-US" sz="2400" dirty="0" err="1">
                <a:latin typeface="Consolas" panose="020B0609020204030204" pitchFamily="49" charset="0"/>
              </a:rPr>
              <a:t>FibonacciTask</a:t>
            </a:r>
            <a:r>
              <a:rPr lang="en-US" sz="2400" dirty="0"/>
              <a:t> once it’s available.</a:t>
            </a:r>
          </a:p>
          <a:p>
            <a:pPr lvl="1"/>
            <a:r>
              <a:rPr lang="en-US" sz="2400" dirty="0"/>
              <a:t>The </a:t>
            </a:r>
            <a:r>
              <a:rPr lang="en-US" sz="2400" b="1" dirty="0"/>
              <a:t>Without </a:t>
            </a:r>
            <a:r>
              <a:rPr lang="en-US" sz="2400" b="1" dirty="0" err="1"/>
              <a:t>FibonacciTask</a:t>
            </a:r>
            <a:r>
              <a:rPr lang="en-US" sz="2400" dirty="0"/>
              <a:t> </a:t>
            </a:r>
            <a:r>
              <a:rPr lang="en-US" sz="2400" dirty="0" err="1">
                <a:latin typeface="Consolas" panose="020B0609020204030204" pitchFamily="49" charset="0"/>
              </a:rPr>
              <a:t>TitledPane</a:t>
            </a:r>
            <a:r>
              <a:rPr lang="en-US" sz="2400" dirty="0"/>
              <a:t> provides the Next Number </a:t>
            </a:r>
            <a:r>
              <a:rPr lang="en-US" sz="2400" dirty="0">
                <a:latin typeface="Consolas" panose="020B0609020204030204" pitchFamily="49" charset="0"/>
              </a:rPr>
              <a:t>Button</a:t>
            </a:r>
            <a:r>
              <a:rPr lang="en-US" sz="2400" dirty="0"/>
              <a:t> that enables the user to calculate the next Fibonacci number in sequence. </a:t>
            </a:r>
            <a:r>
              <a:rPr lang="en-US" sz="2400" dirty="0">
                <a:latin typeface="Consolas" panose="020B0609020204030204" pitchFamily="49" charset="0"/>
              </a:rPr>
              <a:t>Label</a:t>
            </a:r>
            <a:r>
              <a:rPr lang="en-US" sz="2400" dirty="0"/>
              <a:t>s display which Fibonacci number is being calculated and the corresponding Fibonacci value.</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39233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800" b="1" i="1" dirty="0"/>
              <a:t>Class </a:t>
            </a:r>
            <a:r>
              <a:rPr lang="en-US" sz="2800" b="1" i="1" dirty="0" err="1"/>
              <a:t>FibonacciNumbersController</a:t>
            </a:r>
            <a:endParaRPr lang="en-US" sz="2800" b="1" i="1" dirty="0"/>
          </a:p>
          <a:p>
            <a:r>
              <a:rPr lang="en-US" sz="2800" dirty="0"/>
              <a:t>Instance variables </a:t>
            </a:r>
            <a:r>
              <a:rPr lang="en-US" sz="2800" dirty="0">
                <a:latin typeface="Consolas" panose="020B0609020204030204" pitchFamily="49" charset="0"/>
              </a:rPr>
              <a:t>n1</a:t>
            </a:r>
            <a:r>
              <a:rPr lang="en-US" sz="2800" dirty="0"/>
              <a:t> and </a:t>
            </a:r>
            <a:r>
              <a:rPr lang="en-US" sz="2800" dirty="0">
                <a:latin typeface="Consolas" panose="020B0609020204030204" pitchFamily="49" charset="0"/>
              </a:rPr>
              <a:t>n2</a:t>
            </a:r>
            <a:r>
              <a:rPr lang="en-US" sz="2800" dirty="0"/>
              <a:t> contain the previous two Fibonacci numbers in the sequence and are initialized to 0 and 1, respectively. </a:t>
            </a:r>
          </a:p>
          <a:p>
            <a:r>
              <a:rPr lang="en-US" sz="2800" dirty="0"/>
              <a:t>Instance variable </a:t>
            </a:r>
            <a:r>
              <a:rPr lang="en-US" sz="2800" dirty="0">
                <a:latin typeface="Consolas" panose="020B0609020204030204" pitchFamily="49" charset="0"/>
              </a:rPr>
              <a:t>number</a:t>
            </a:r>
            <a:r>
              <a:rPr lang="en-US" sz="2800" dirty="0"/>
              <a:t> (initialized to 1) keeps track of which Fibonacci value will be calculated and displayed next when the user clicks the </a:t>
            </a:r>
            <a:r>
              <a:rPr lang="en-US" sz="2800" b="1" dirty="0"/>
              <a:t>Next Number </a:t>
            </a:r>
            <a:r>
              <a:rPr lang="en-US" sz="2800" dirty="0">
                <a:latin typeface="Consolas" panose="020B0609020204030204" pitchFamily="49" charset="0"/>
              </a:rPr>
              <a:t>Button</a:t>
            </a:r>
            <a:endParaRPr lang="en-US" sz="2800" dirty="0"/>
          </a:p>
          <a:p>
            <a:pPr lvl="1"/>
            <a:r>
              <a:rPr lang="en-US" sz="2400" dirty="0"/>
              <a:t>So the first time this </a:t>
            </a:r>
            <a:r>
              <a:rPr lang="en-US" sz="2400" dirty="0">
                <a:latin typeface="Consolas" panose="020B0609020204030204" pitchFamily="49" charset="0"/>
              </a:rPr>
              <a:t>Button</a:t>
            </a:r>
            <a:r>
              <a:rPr lang="en-US" sz="2400" dirty="0"/>
              <a:t> is clicked, the Fibonacci of 1 is displayed. </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706478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8">
            <a:extLst>
              <a:ext uri="{FF2B5EF4-FFF2-40B4-BE49-F238E27FC236}">
                <a16:creationId xmlns:a16="http://schemas.microsoft.com/office/drawing/2014/main" id="{6D2682D9-AF83-4764-BBD7-200A706D16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3550" y="0"/>
            <a:ext cx="11264900" cy="6858000"/>
          </a:xfrm>
          <a:prstGeom prst="rect">
            <a:avLst/>
          </a:prstGeom>
        </p:spPr>
      </p:pic>
      <p:sp>
        <p:nvSpPr>
          <p:cNvPr id="4" name="Footer Placeholder 3">
            <a:extLst>
              <a:ext uri="{FF2B5EF4-FFF2-40B4-BE49-F238E27FC236}">
                <a16:creationId xmlns:a16="http://schemas.microsoft.com/office/drawing/2014/main" id="{80BC3C9D-7CDE-48F6-AB5C-AEBC2901DEF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47320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09">
            <a:extLst>
              <a:ext uri="{FF2B5EF4-FFF2-40B4-BE49-F238E27FC236}">
                <a16:creationId xmlns:a16="http://schemas.microsoft.com/office/drawing/2014/main" id="{C8A5767C-50ED-40AA-84BD-288ED3E830D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3550" y="0"/>
            <a:ext cx="11264900" cy="6858000"/>
          </a:xfrm>
          <a:prstGeom prst="rect">
            <a:avLst/>
          </a:prstGeom>
        </p:spPr>
      </p:pic>
      <p:sp>
        <p:nvSpPr>
          <p:cNvPr id="4" name="Footer Placeholder 3">
            <a:extLst>
              <a:ext uri="{FF2B5EF4-FFF2-40B4-BE49-F238E27FC236}">
                <a16:creationId xmlns:a16="http://schemas.microsoft.com/office/drawing/2014/main" id="{095881A9-6E8A-4433-9457-736835A753E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901411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0">
            <a:extLst>
              <a:ext uri="{FF2B5EF4-FFF2-40B4-BE49-F238E27FC236}">
                <a16:creationId xmlns:a16="http://schemas.microsoft.com/office/drawing/2014/main" id="{A70D887F-856E-4A20-8622-870685FE59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3550" y="0"/>
            <a:ext cx="11264900" cy="6858000"/>
          </a:xfrm>
          <a:prstGeom prst="rect">
            <a:avLst/>
          </a:prstGeom>
        </p:spPr>
      </p:pic>
      <p:sp>
        <p:nvSpPr>
          <p:cNvPr id="4" name="Footer Placeholder 3">
            <a:extLst>
              <a:ext uri="{FF2B5EF4-FFF2-40B4-BE49-F238E27FC236}">
                <a16:creationId xmlns:a16="http://schemas.microsoft.com/office/drawing/2014/main" id="{5029B73F-E61E-48D0-9302-418BD193C44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443686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1">
            <a:extLst>
              <a:ext uri="{FF2B5EF4-FFF2-40B4-BE49-F238E27FC236}">
                <a16:creationId xmlns:a16="http://schemas.microsoft.com/office/drawing/2014/main" id="{83072D26-2F91-44D1-9275-B2AD2F8DBA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76275" y="0"/>
            <a:ext cx="10837863" cy="6858000"/>
          </a:xfrm>
          <a:prstGeom prst="rect">
            <a:avLst/>
          </a:prstGeom>
        </p:spPr>
      </p:pic>
      <p:sp>
        <p:nvSpPr>
          <p:cNvPr id="4" name="Footer Placeholder 3">
            <a:extLst>
              <a:ext uri="{FF2B5EF4-FFF2-40B4-BE49-F238E27FC236}">
                <a16:creationId xmlns:a16="http://schemas.microsoft.com/office/drawing/2014/main" id="{75E00526-590E-4C37-9BB9-BFAA9DB1BB3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960576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2">
            <a:extLst>
              <a:ext uri="{FF2B5EF4-FFF2-40B4-BE49-F238E27FC236}">
                <a16:creationId xmlns:a16="http://schemas.microsoft.com/office/drawing/2014/main" id="{E2D9FA29-4940-4DF4-B901-F70A5FFAE2B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01625" y="0"/>
            <a:ext cx="11588750" cy="6858000"/>
          </a:xfrm>
          <a:prstGeom prst="rect">
            <a:avLst/>
          </a:prstGeom>
        </p:spPr>
      </p:pic>
      <p:sp>
        <p:nvSpPr>
          <p:cNvPr id="4" name="Footer Placeholder 3">
            <a:extLst>
              <a:ext uri="{FF2B5EF4-FFF2-40B4-BE49-F238E27FC236}">
                <a16:creationId xmlns:a16="http://schemas.microsoft.com/office/drawing/2014/main" id="{9E48970F-D500-45F0-AF1E-D4FB847A1C4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4047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3">
            <a:extLst>
              <a:ext uri="{FF2B5EF4-FFF2-40B4-BE49-F238E27FC236}">
                <a16:creationId xmlns:a16="http://schemas.microsoft.com/office/drawing/2014/main" id="{3702DA92-C311-4A4B-82C5-11F48EB018A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038" y="0"/>
            <a:ext cx="12098337" cy="6858000"/>
          </a:xfrm>
          <a:prstGeom prst="rect">
            <a:avLst/>
          </a:prstGeom>
        </p:spPr>
      </p:pic>
      <p:sp>
        <p:nvSpPr>
          <p:cNvPr id="4" name="Footer Placeholder 3">
            <a:extLst>
              <a:ext uri="{FF2B5EF4-FFF2-40B4-BE49-F238E27FC236}">
                <a16:creationId xmlns:a16="http://schemas.microsoft.com/office/drawing/2014/main" id="{C9F7D69E-54BC-44EE-9934-AB61FDD1DFE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651464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400" b="1" i="1" dirty="0"/>
              <a:t>Method </a:t>
            </a:r>
            <a:r>
              <a:rPr lang="en-US" sz="2400" b="1" i="1" dirty="0" err="1"/>
              <a:t>goButtonPressed</a:t>
            </a:r>
            <a:endParaRPr lang="en-US" sz="2400" b="1" i="1" dirty="0"/>
          </a:p>
          <a:p>
            <a:r>
              <a:rPr lang="en-US" sz="2400" dirty="0"/>
              <a:t>Gets the value entered in the </a:t>
            </a:r>
            <a:r>
              <a:rPr lang="en-US" sz="2400" dirty="0" err="1">
                <a:latin typeface="Consolas" panose="020B0609020204030204" pitchFamily="49" charset="0"/>
              </a:rPr>
              <a:t>numberTextField</a:t>
            </a:r>
            <a:r>
              <a:rPr lang="en-US" sz="2400" dirty="0"/>
              <a:t> </a:t>
            </a:r>
          </a:p>
          <a:p>
            <a:r>
              <a:rPr lang="en-US" sz="2400" dirty="0"/>
              <a:t>Creates a new </a:t>
            </a:r>
            <a:r>
              <a:rPr lang="en-US" sz="2400" dirty="0" err="1">
                <a:latin typeface="Consolas" panose="020B0609020204030204" pitchFamily="49" charset="0"/>
              </a:rPr>
              <a:t>FibonacciTask</a:t>
            </a:r>
            <a:r>
              <a:rPr lang="en-US" sz="2400" dirty="0"/>
              <a:t> object, passing the constructor the user-entered value</a:t>
            </a:r>
          </a:p>
          <a:p>
            <a:r>
              <a:rPr lang="en-US" sz="2400" dirty="0"/>
              <a:t>Binds the </a:t>
            </a:r>
            <a:r>
              <a:rPr lang="en-US" sz="2400" dirty="0" err="1">
                <a:latin typeface="Consolas" panose="020B0609020204030204" pitchFamily="49" charset="0"/>
              </a:rPr>
              <a:t>messageLabel</a:t>
            </a:r>
            <a:r>
              <a:rPr lang="en-US" sz="2400" dirty="0" err="1"/>
              <a:t>’s</a:t>
            </a:r>
            <a:r>
              <a:rPr lang="en-US" sz="2400" dirty="0"/>
              <a:t> </a:t>
            </a:r>
            <a:r>
              <a:rPr lang="en-US" sz="2400" dirty="0">
                <a:latin typeface="Consolas" panose="020B0609020204030204" pitchFamily="49" charset="0"/>
              </a:rPr>
              <a:t>text</a:t>
            </a:r>
            <a:r>
              <a:rPr lang="en-US" sz="2400" dirty="0"/>
              <a:t> property (a </a:t>
            </a:r>
            <a:r>
              <a:rPr lang="en-US" sz="2400" dirty="0" err="1">
                <a:latin typeface="Consolas" panose="020B0609020204030204" pitchFamily="49" charset="0"/>
              </a:rPr>
              <a:t>StringProperty</a:t>
            </a:r>
            <a:r>
              <a:rPr lang="en-US" sz="2400" dirty="0"/>
              <a:t>) to the </a:t>
            </a:r>
            <a:r>
              <a:rPr lang="en-US" sz="2400" dirty="0" err="1">
                <a:latin typeface="Consolas" panose="020B0609020204030204" pitchFamily="49" charset="0"/>
              </a:rPr>
              <a:t>FibonacciTask</a:t>
            </a:r>
            <a:r>
              <a:rPr lang="en-US" sz="2400" dirty="0" err="1"/>
              <a:t>’s</a:t>
            </a:r>
            <a:r>
              <a:rPr lang="en-US" sz="2400" dirty="0"/>
              <a:t> </a:t>
            </a:r>
            <a:r>
              <a:rPr lang="en-US" sz="2400" dirty="0">
                <a:latin typeface="Consolas" panose="020B0609020204030204" pitchFamily="49" charset="0"/>
              </a:rPr>
              <a:t>message</a:t>
            </a:r>
            <a:r>
              <a:rPr lang="en-US" sz="2400" dirty="0"/>
              <a:t> property (a </a:t>
            </a:r>
            <a:r>
              <a:rPr lang="en-US" sz="2400" dirty="0" err="1">
                <a:latin typeface="Consolas" panose="020B0609020204030204" pitchFamily="49" charset="0"/>
              </a:rPr>
              <a:t>ReadOnlyStringProperty</a:t>
            </a:r>
            <a:r>
              <a:rPr lang="en-US" sz="2400" dirty="0"/>
              <a:t>)</a:t>
            </a:r>
          </a:p>
          <a:p>
            <a:r>
              <a:rPr lang="en-US" sz="2400" dirty="0"/>
              <a:t>All </a:t>
            </a:r>
            <a:r>
              <a:rPr lang="en-US" sz="2400" dirty="0">
                <a:latin typeface="Consolas" panose="020B0609020204030204" pitchFamily="49" charset="0"/>
              </a:rPr>
              <a:t>Worker</a:t>
            </a:r>
            <a:r>
              <a:rPr lang="en-US" sz="2400" dirty="0"/>
              <a:t>s transition through various states. Class </a:t>
            </a:r>
            <a:r>
              <a:rPr lang="en-US" sz="2400" dirty="0">
                <a:latin typeface="Consolas" panose="020B0609020204030204" pitchFamily="49" charset="0"/>
              </a:rPr>
              <a:t>Task</a:t>
            </a:r>
            <a:r>
              <a:rPr lang="en-US" sz="2400" dirty="0"/>
              <a:t>—an implementation of </a:t>
            </a:r>
            <a:r>
              <a:rPr lang="en-US" sz="2400" dirty="0">
                <a:latin typeface="Consolas" panose="020B0609020204030204" pitchFamily="49" charset="0"/>
              </a:rPr>
              <a:t>Worker</a:t>
            </a:r>
            <a:r>
              <a:rPr lang="en-US" sz="2400" dirty="0"/>
              <a:t>—enables you to register listeners for several of these states: </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3857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2C50-D4AD-417B-99BC-18365BCE0D8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23.2.4  </a:t>
            </a:r>
            <a:r>
              <a:rPr lang="en-US" i="1" dirty="0">
                <a:solidFill>
                  <a:srgbClr val="24B5A1"/>
                </a:solidFill>
                <a:latin typeface="Calibri" panose="020F0502020204030204" pitchFamily="34" charset="0"/>
              </a:rPr>
              <a:t>Blocked </a:t>
            </a:r>
            <a:r>
              <a:rPr lang="en-US" dirty="0">
                <a:solidFill>
                  <a:srgbClr val="24B5A1"/>
                </a:solidFill>
                <a:latin typeface="Calibri" panose="020F0502020204030204" pitchFamily="34" charset="0"/>
              </a:rPr>
              <a:t>State</a:t>
            </a:r>
            <a:endParaRPr lang="en-US" dirty="0">
              <a:solidFill>
                <a:srgbClr val="3380E6"/>
              </a:solidFill>
              <a:latin typeface="Calibri" panose="020F0502020204030204" pitchFamily="34" charset="0"/>
            </a:endParaRPr>
          </a:p>
        </p:txBody>
      </p:sp>
      <p:sp>
        <p:nvSpPr>
          <p:cNvPr id="23555" name="Text Placeholder 2">
            <a:extLst>
              <a:ext uri="{FF2B5EF4-FFF2-40B4-BE49-F238E27FC236}">
                <a16:creationId xmlns:a16="http://schemas.microsoft.com/office/drawing/2014/main" id="{F03C122A-2AE0-4DEC-A80A-A87AF073FEC2}"/>
              </a:ext>
            </a:extLst>
          </p:cNvPr>
          <p:cNvSpPr>
            <a:spLocks noGrp="1"/>
          </p:cNvSpPr>
          <p:nvPr>
            <p:ph type="body" idx="1"/>
          </p:nvPr>
        </p:nvSpPr>
        <p:spPr/>
        <p:txBody>
          <a:bodyPr/>
          <a:lstStyle/>
          <a:p>
            <a:pPr eaLnBrk="1" hangingPunct="1">
              <a:lnSpc>
                <a:spcPct val="80000"/>
              </a:lnSpc>
            </a:pPr>
            <a:r>
              <a:rPr lang="en-US" altLang="en-US" sz="2800" dirty="0">
                <a:solidFill>
                  <a:srgbClr val="000000"/>
                </a:solidFill>
              </a:rPr>
              <a:t>A </a:t>
            </a:r>
            <a:r>
              <a:rPr lang="en-US" altLang="en-US" sz="2800" i="1" dirty="0">
                <a:solidFill>
                  <a:srgbClr val="000000"/>
                </a:solidFill>
              </a:rPr>
              <a:t>runnable </a:t>
            </a:r>
            <a:r>
              <a:rPr lang="en-US" altLang="en-US" sz="2800" dirty="0">
                <a:solidFill>
                  <a:srgbClr val="000000"/>
                </a:solidFill>
              </a:rPr>
              <a:t>thread transitions to the </a:t>
            </a:r>
            <a:r>
              <a:rPr lang="en-US" altLang="en-US" sz="2800" i="1" dirty="0">
                <a:solidFill>
                  <a:srgbClr val="0000FF"/>
                </a:solidFill>
              </a:rPr>
              <a:t>blocked</a:t>
            </a:r>
            <a:r>
              <a:rPr lang="en-US" altLang="en-US" sz="2800" i="1" dirty="0">
                <a:solidFill>
                  <a:srgbClr val="000000"/>
                </a:solidFill>
              </a:rPr>
              <a:t> </a:t>
            </a:r>
            <a:r>
              <a:rPr lang="en-US" altLang="en-US" sz="2800" dirty="0">
                <a:solidFill>
                  <a:srgbClr val="000000"/>
                </a:solidFill>
              </a:rPr>
              <a:t>state when it attempts to perform a task that cannot be completed immediately and it must temporarily wait until that task completes.</a:t>
            </a:r>
          </a:p>
          <a:p>
            <a:pPr eaLnBrk="1" hangingPunct="1">
              <a:lnSpc>
                <a:spcPct val="80000"/>
              </a:lnSpc>
            </a:pPr>
            <a:endParaRPr lang="en-US" altLang="en-US" sz="2300" dirty="0">
              <a:solidFill>
                <a:srgbClr val="000000"/>
              </a:solidFill>
            </a:endParaRPr>
          </a:p>
        </p:txBody>
      </p:sp>
      <p:sp>
        <p:nvSpPr>
          <p:cNvPr id="4" name="Footer Placeholder 3">
            <a:extLst>
              <a:ext uri="{FF2B5EF4-FFF2-40B4-BE49-F238E27FC236}">
                <a16:creationId xmlns:a16="http://schemas.microsoft.com/office/drawing/2014/main" id="{231C4F44-689A-4A2B-B730-F01055178FA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518020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800" b="1" i="1" dirty="0"/>
              <a:t>Method </a:t>
            </a:r>
            <a:r>
              <a:rPr lang="en-US" sz="2800" b="1" i="1" dirty="0" err="1"/>
              <a:t>goButtonPressed</a:t>
            </a:r>
            <a:endParaRPr lang="en-US" sz="2800" b="1" i="1" dirty="0"/>
          </a:p>
          <a:p>
            <a:r>
              <a:rPr lang="en-US" sz="2800" dirty="0"/>
              <a:t>All </a:t>
            </a:r>
            <a:r>
              <a:rPr lang="en-US" sz="2800" dirty="0">
                <a:latin typeface="Consolas" panose="020B0609020204030204" pitchFamily="49" charset="0"/>
              </a:rPr>
              <a:t>Worker</a:t>
            </a:r>
            <a:r>
              <a:rPr lang="en-US" sz="2800" dirty="0"/>
              <a:t>s transition through various states. Class </a:t>
            </a:r>
            <a:r>
              <a:rPr lang="en-US" sz="2800" dirty="0">
                <a:latin typeface="Consolas" panose="020B0609020204030204" pitchFamily="49" charset="0"/>
              </a:rPr>
              <a:t>Task</a:t>
            </a:r>
            <a:r>
              <a:rPr lang="en-US" sz="2800" dirty="0"/>
              <a:t>—an implementation of </a:t>
            </a:r>
            <a:r>
              <a:rPr lang="en-US" sz="2800" dirty="0">
                <a:latin typeface="Consolas" panose="020B0609020204030204" pitchFamily="49" charset="0"/>
              </a:rPr>
              <a:t>Worker</a:t>
            </a:r>
            <a:r>
              <a:rPr lang="en-US" sz="2800" dirty="0"/>
              <a:t>—enables you to register listeners for several of these states: </a:t>
            </a:r>
          </a:p>
          <a:p>
            <a:pPr lvl="1"/>
            <a:r>
              <a:rPr lang="en-US" sz="2400" dirty="0">
                <a:latin typeface="Consolas" panose="020B0609020204030204" pitchFamily="49" charset="0"/>
              </a:rPr>
              <a:t>Task</a:t>
            </a:r>
            <a:r>
              <a:rPr lang="en-US" sz="2400" dirty="0"/>
              <a:t> method </a:t>
            </a:r>
            <a:r>
              <a:rPr lang="en-US" sz="2400" dirty="0" err="1">
                <a:latin typeface="Consolas" panose="020B0609020204030204" pitchFamily="49" charset="0"/>
              </a:rPr>
              <a:t>setOnRunning</a:t>
            </a:r>
            <a:r>
              <a:rPr lang="en-US" sz="2400" dirty="0"/>
              <a:t> registers a listener that’s invoked when the </a:t>
            </a:r>
            <a:r>
              <a:rPr lang="en-US" sz="2400" dirty="0">
                <a:latin typeface="Consolas" panose="020B0609020204030204" pitchFamily="49" charset="0"/>
              </a:rPr>
              <a:t>Task</a:t>
            </a:r>
            <a:r>
              <a:rPr lang="en-US" sz="2400" dirty="0"/>
              <a:t> enters the running state—that is, when the </a:t>
            </a:r>
            <a:r>
              <a:rPr lang="en-US" sz="2400" dirty="0">
                <a:latin typeface="Consolas" panose="020B0609020204030204" pitchFamily="49" charset="0"/>
              </a:rPr>
              <a:t>Task</a:t>
            </a:r>
            <a:r>
              <a:rPr lang="en-US" sz="2400" dirty="0"/>
              <a:t> has been assigned a processor and begins executing its call method.</a:t>
            </a:r>
          </a:p>
          <a:p>
            <a:pPr lvl="1"/>
            <a:r>
              <a:rPr lang="en-US" sz="2400" dirty="0">
                <a:latin typeface="Consolas" panose="020B0609020204030204" pitchFamily="49" charset="0"/>
              </a:rPr>
              <a:t>Task</a:t>
            </a:r>
            <a:r>
              <a:rPr lang="en-US" sz="2400" dirty="0"/>
              <a:t> method </a:t>
            </a:r>
            <a:r>
              <a:rPr lang="en-US" sz="2400" dirty="0" err="1">
                <a:latin typeface="Consolas" panose="020B0609020204030204" pitchFamily="49" charset="0"/>
              </a:rPr>
              <a:t>setOnSucceeded</a:t>
            </a:r>
            <a:r>
              <a:rPr lang="en-US" sz="2400" dirty="0"/>
              <a:t> registers a listener that’s invoked when the </a:t>
            </a:r>
            <a:r>
              <a:rPr lang="en-US" sz="2400" dirty="0">
                <a:latin typeface="Consolas" panose="020B0609020204030204" pitchFamily="49" charset="0"/>
              </a:rPr>
              <a:t>Task</a:t>
            </a:r>
            <a:r>
              <a:rPr lang="en-US" sz="2400" dirty="0"/>
              <a:t> enters the succeeded state—that is, when the </a:t>
            </a:r>
            <a:r>
              <a:rPr lang="en-US" sz="2400" dirty="0">
                <a:latin typeface="Consolas" panose="020B0609020204030204" pitchFamily="49" charset="0"/>
              </a:rPr>
              <a:t>Task</a:t>
            </a:r>
            <a:r>
              <a:rPr lang="en-US" sz="2400" dirty="0"/>
              <a:t> successfully runs to completion.</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417132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sz="2800" dirty="0"/>
              <a:t>You also can register listeners for a </a:t>
            </a:r>
            <a:r>
              <a:rPr lang="en-US" sz="2800" dirty="0">
                <a:latin typeface="Consolas" panose="020B0609020204030204" pitchFamily="49" charset="0"/>
              </a:rPr>
              <a:t>Task</a:t>
            </a:r>
            <a:r>
              <a:rPr lang="en-US" sz="2800" dirty="0"/>
              <a:t>’s </a:t>
            </a:r>
            <a:r>
              <a:rPr lang="en-US" sz="2800" i="1" dirty="0"/>
              <a:t>canceled</a:t>
            </a:r>
            <a:r>
              <a:rPr lang="en-US" sz="2800" dirty="0"/>
              <a:t>, </a:t>
            </a:r>
            <a:r>
              <a:rPr lang="en-US" sz="2800" i="1" dirty="0"/>
              <a:t>failed</a:t>
            </a:r>
            <a:r>
              <a:rPr lang="en-US" sz="2800" dirty="0"/>
              <a:t> and </a:t>
            </a:r>
            <a:r>
              <a:rPr lang="en-US" sz="2800" i="1" dirty="0"/>
              <a:t>scheduled</a:t>
            </a:r>
            <a:r>
              <a:rPr lang="en-US" sz="2800" dirty="0"/>
              <a:t> states.</a:t>
            </a:r>
          </a:p>
          <a:p>
            <a:r>
              <a:rPr lang="en-US" sz="2800" dirty="0"/>
              <a:t>We use an </a:t>
            </a:r>
            <a:r>
              <a:rPr lang="en-US" sz="2800" dirty="0" err="1">
                <a:latin typeface="Consolas" panose="020B0609020204030204" pitchFamily="49" charset="0"/>
              </a:rPr>
              <a:t>ExecutorService</a:t>
            </a:r>
            <a:r>
              <a:rPr lang="en-US" sz="2800" dirty="0"/>
              <a:t> to launch the </a:t>
            </a:r>
            <a:r>
              <a:rPr lang="en-US" sz="2800" dirty="0" err="1">
                <a:latin typeface="Consolas" panose="020B0609020204030204" pitchFamily="49" charset="0"/>
              </a:rPr>
              <a:t>FibonacciTask</a:t>
            </a:r>
            <a:r>
              <a:rPr lang="en-US" sz="2800" dirty="0"/>
              <a:t>, which schedules it for execution in a separate worker thread</a:t>
            </a:r>
          </a:p>
          <a:p>
            <a:r>
              <a:rPr lang="en-US" sz="2800" dirty="0"/>
              <a:t>Method </a:t>
            </a:r>
            <a:r>
              <a:rPr lang="en-US" sz="2800" dirty="0">
                <a:latin typeface="Consolas" panose="020B0609020204030204" pitchFamily="49" charset="0"/>
              </a:rPr>
              <a:t>execute</a:t>
            </a:r>
            <a:r>
              <a:rPr lang="en-US" sz="2800" dirty="0"/>
              <a:t> does not wait for the </a:t>
            </a:r>
            <a:r>
              <a:rPr lang="en-US" sz="2800" dirty="0" err="1">
                <a:latin typeface="Consolas" panose="020B0609020204030204" pitchFamily="49" charset="0"/>
              </a:rPr>
              <a:t>FibonacciTask</a:t>
            </a:r>
            <a:r>
              <a:rPr lang="en-US" sz="2800" dirty="0"/>
              <a:t> to finish executing—it returns immediately, allowing the GUI to continue processing other events while the computation is performed</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610710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23.11.1  Performing Computations in a Worker Thread: Fibonacci Numbers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sz="2800" b="1" i="1" dirty="0"/>
              <a:t>Method </a:t>
            </a:r>
            <a:r>
              <a:rPr lang="en-US" sz="2800" b="1" i="1" dirty="0" err="1"/>
              <a:t>nextNumberButtonPressed</a:t>
            </a:r>
            <a:endParaRPr lang="en-US" sz="2800" b="1" i="1" dirty="0"/>
          </a:p>
          <a:p>
            <a:r>
              <a:rPr lang="en-US" sz="2800" dirty="0"/>
              <a:t>Updates the </a:t>
            </a:r>
            <a:r>
              <a:rPr lang="en-US" sz="2800" dirty="0" err="1">
                <a:latin typeface="Consolas" panose="020B0609020204030204" pitchFamily="49" charset="0"/>
              </a:rPr>
              <a:t>nthLabel</a:t>
            </a:r>
            <a:r>
              <a:rPr lang="en-US" sz="2800" dirty="0"/>
              <a:t> to show which Fibonacci number is being displayed, then updates </a:t>
            </a:r>
            <a:r>
              <a:rPr lang="en-US" sz="2800" dirty="0" err="1">
                <a:latin typeface="Consolas" panose="020B0609020204030204" pitchFamily="49" charset="0"/>
              </a:rPr>
              <a:t>nthFibonacciLabel</a:t>
            </a:r>
            <a:r>
              <a:rPr lang="en-US" sz="2800" dirty="0"/>
              <a:t> to display </a:t>
            </a:r>
            <a:r>
              <a:rPr lang="en-US" sz="2800" dirty="0">
                <a:latin typeface="Consolas" panose="020B0609020204030204" pitchFamily="49" charset="0"/>
              </a:rPr>
              <a:t>n2</a:t>
            </a:r>
            <a:r>
              <a:rPr lang="en-US" sz="2800" dirty="0"/>
              <a:t>’s value</a:t>
            </a:r>
          </a:p>
          <a:p>
            <a:r>
              <a:rPr lang="en-US" sz="2800" dirty="0"/>
              <a:t>Adds the previous two Fibonacci numbers stored in </a:t>
            </a:r>
            <a:r>
              <a:rPr lang="en-US" sz="2800" dirty="0">
                <a:latin typeface="Consolas" panose="020B0609020204030204" pitchFamily="49" charset="0"/>
              </a:rPr>
              <a:t>n1</a:t>
            </a:r>
            <a:r>
              <a:rPr lang="en-US" sz="2800" dirty="0"/>
              <a:t> and </a:t>
            </a:r>
            <a:r>
              <a:rPr lang="en-US" sz="2800" dirty="0">
                <a:latin typeface="Consolas" panose="020B0609020204030204" pitchFamily="49" charset="0"/>
              </a:rPr>
              <a:t>n2</a:t>
            </a:r>
            <a:r>
              <a:rPr lang="en-US" sz="2800" dirty="0"/>
              <a:t> to determine the next number in the sequence, then updates </a:t>
            </a:r>
            <a:r>
              <a:rPr lang="en-US" sz="2800" dirty="0">
                <a:latin typeface="Consolas" panose="020B0609020204030204" pitchFamily="49" charset="0"/>
              </a:rPr>
              <a:t>n1</a:t>
            </a:r>
            <a:r>
              <a:rPr lang="en-US" sz="2800" dirty="0"/>
              <a:t> and </a:t>
            </a:r>
            <a:r>
              <a:rPr lang="en-US" sz="2800" dirty="0">
                <a:latin typeface="Consolas" panose="020B0609020204030204" pitchFamily="49" charset="0"/>
              </a:rPr>
              <a:t>n2</a:t>
            </a:r>
            <a:r>
              <a:rPr lang="en-US" sz="2800" dirty="0"/>
              <a:t> to their new values and increment number. </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120797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sz="2800" dirty="0"/>
              <a:t>Class </a:t>
            </a:r>
            <a:r>
              <a:rPr lang="en-US" sz="2800" dirty="0">
                <a:latin typeface="Consolas" panose="020B0609020204030204" pitchFamily="49" charset="0"/>
              </a:rPr>
              <a:t>Task</a:t>
            </a:r>
            <a:r>
              <a:rPr lang="en-US" sz="2800" dirty="0"/>
              <a:t> provides additional methods and properties that enable you to update a GUI with a </a:t>
            </a:r>
            <a:r>
              <a:rPr lang="en-US" sz="2800" dirty="0">
                <a:latin typeface="Consolas" panose="020B0609020204030204" pitchFamily="49" charset="0"/>
              </a:rPr>
              <a:t>Task</a:t>
            </a:r>
            <a:r>
              <a:rPr lang="en-US" sz="2800" dirty="0"/>
              <a:t>’s intermediate results as the </a:t>
            </a:r>
            <a:r>
              <a:rPr lang="en-US" sz="2800" dirty="0">
                <a:latin typeface="Consolas" panose="020B0609020204030204" pitchFamily="49" charset="0"/>
              </a:rPr>
              <a:t>Task</a:t>
            </a:r>
            <a:r>
              <a:rPr lang="en-US" sz="2800" dirty="0"/>
              <a:t> continues executing in a </a:t>
            </a:r>
            <a:r>
              <a:rPr lang="en-US" sz="2800" dirty="0">
                <a:latin typeface="Consolas" panose="020B0609020204030204" pitchFamily="49" charset="0"/>
              </a:rPr>
              <a:t>Worker</a:t>
            </a:r>
            <a:r>
              <a:rPr lang="en-US" sz="2800" dirty="0"/>
              <a:t> thread. </a:t>
            </a:r>
          </a:p>
          <a:p>
            <a:pPr lvl="1"/>
            <a:r>
              <a:rPr lang="en-US" sz="2400" dirty="0"/>
              <a:t>Method </a:t>
            </a:r>
            <a:r>
              <a:rPr lang="en-US" sz="2400" dirty="0" err="1">
                <a:latin typeface="Consolas" panose="020B0609020204030204" pitchFamily="49" charset="0"/>
              </a:rPr>
              <a:t>updateProgress</a:t>
            </a:r>
            <a:r>
              <a:rPr lang="en-US" sz="2400" dirty="0"/>
              <a:t> updates a </a:t>
            </a:r>
            <a:r>
              <a:rPr lang="en-US" sz="2400" dirty="0">
                <a:latin typeface="Consolas" panose="020B0609020204030204" pitchFamily="49" charset="0"/>
              </a:rPr>
              <a:t>Task</a:t>
            </a:r>
            <a:r>
              <a:rPr lang="en-US" sz="2400" dirty="0"/>
              <a:t>’s </a:t>
            </a:r>
            <a:r>
              <a:rPr lang="en-US" sz="2400" dirty="0">
                <a:latin typeface="Consolas" panose="020B0609020204030204" pitchFamily="49" charset="0"/>
              </a:rPr>
              <a:t>progress</a:t>
            </a:r>
            <a:r>
              <a:rPr lang="en-US" sz="2400" dirty="0"/>
              <a:t> property, which represents the percentage completion.</a:t>
            </a:r>
          </a:p>
          <a:p>
            <a:pPr lvl="1"/>
            <a:r>
              <a:rPr lang="en-US" sz="2400" dirty="0"/>
              <a:t>Method </a:t>
            </a:r>
            <a:r>
              <a:rPr lang="en-US" sz="2400" dirty="0" err="1">
                <a:latin typeface="Consolas" panose="020B0609020204030204" pitchFamily="49" charset="0"/>
              </a:rPr>
              <a:t>updateValue</a:t>
            </a:r>
            <a:r>
              <a:rPr lang="en-US" sz="2400" dirty="0"/>
              <a:t> updates a </a:t>
            </a:r>
            <a:r>
              <a:rPr lang="en-US" sz="2400" dirty="0">
                <a:latin typeface="Consolas" panose="020B0609020204030204" pitchFamily="49" charset="0"/>
              </a:rPr>
              <a:t>Task</a:t>
            </a:r>
            <a:r>
              <a:rPr lang="en-US" sz="2400" dirty="0"/>
              <a:t>’s </a:t>
            </a:r>
            <a:r>
              <a:rPr lang="en-US" sz="2400" dirty="0">
                <a:latin typeface="Consolas" panose="020B0609020204030204" pitchFamily="49" charset="0"/>
              </a:rPr>
              <a:t>value</a:t>
            </a:r>
            <a:r>
              <a:rPr lang="en-US" sz="2400" dirty="0"/>
              <a:t> property, which holds each intermediate value. </a:t>
            </a:r>
          </a:p>
          <a:p>
            <a:r>
              <a:rPr lang="en-US" sz="2800" dirty="0"/>
              <a:t>Both guaranteed to update the corresponding properties in the JavaFX application thread</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092648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sz="2800" dirty="0"/>
              <a:t>Class </a:t>
            </a:r>
            <a:r>
              <a:rPr lang="en-US" sz="2800" dirty="0">
                <a:latin typeface="Consolas" panose="020B0609020204030204" pitchFamily="49" charset="0"/>
              </a:rPr>
              <a:t>Task</a:t>
            </a:r>
            <a:r>
              <a:rPr lang="en-US" sz="2800" dirty="0"/>
              <a:t> provides additional methods and properties that enable you to update a GUI with a </a:t>
            </a:r>
            <a:r>
              <a:rPr lang="en-US" sz="2800" dirty="0">
                <a:latin typeface="Consolas" panose="020B0609020204030204" pitchFamily="49" charset="0"/>
              </a:rPr>
              <a:t>Task</a:t>
            </a:r>
            <a:r>
              <a:rPr lang="en-US" sz="2800" dirty="0"/>
              <a:t>’s intermediate results as the </a:t>
            </a:r>
            <a:r>
              <a:rPr lang="en-US" sz="2800" dirty="0">
                <a:latin typeface="Consolas" panose="020B0609020204030204" pitchFamily="49" charset="0"/>
              </a:rPr>
              <a:t>Task</a:t>
            </a:r>
            <a:r>
              <a:rPr lang="en-US" sz="2800" dirty="0"/>
              <a:t> continues executing in a </a:t>
            </a:r>
            <a:r>
              <a:rPr lang="en-US" sz="2800" dirty="0">
                <a:latin typeface="Consolas" panose="020B0609020204030204" pitchFamily="49" charset="0"/>
              </a:rPr>
              <a:t>Worker</a:t>
            </a:r>
            <a:r>
              <a:rPr lang="en-US" sz="2800" dirty="0"/>
              <a:t> thread. </a:t>
            </a:r>
          </a:p>
          <a:p>
            <a:pPr lvl="1"/>
            <a:r>
              <a:rPr lang="en-US" sz="2400" dirty="0"/>
              <a:t>Method </a:t>
            </a:r>
            <a:r>
              <a:rPr lang="en-US" sz="2400" dirty="0" err="1">
                <a:latin typeface="Consolas" panose="020B0609020204030204" pitchFamily="49" charset="0"/>
              </a:rPr>
              <a:t>updateProgress</a:t>
            </a:r>
            <a:r>
              <a:rPr lang="en-US" sz="2400" dirty="0"/>
              <a:t> updates a </a:t>
            </a:r>
            <a:r>
              <a:rPr lang="en-US" sz="2400" dirty="0">
                <a:latin typeface="Consolas" panose="020B0609020204030204" pitchFamily="49" charset="0"/>
              </a:rPr>
              <a:t>Task</a:t>
            </a:r>
            <a:r>
              <a:rPr lang="en-US" sz="2400" dirty="0"/>
              <a:t>’s </a:t>
            </a:r>
            <a:r>
              <a:rPr lang="en-US" sz="2400" dirty="0">
                <a:latin typeface="Consolas" panose="020B0609020204030204" pitchFamily="49" charset="0"/>
              </a:rPr>
              <a:t>progress</a:t>
            </a:r>
            <a:r>
              <a:rPr lang="en-US" sz="2400" dirty="0"/>
              <a:t> property, which represents the percentage completion.</a:t>
            </a:r>
          </a:p>
          <a:p>
            <a:pPr lvl="1"/>
            <a:r>
              <a:rPr lang="en-US" sz="2400" dirty="0"/>
              <a:t>Method </a:t>
            </a:r>
            <a:r>
              <a:rPr lang="en-US" sz="2400" dirty="0" err="1">
                <a:latin typeface="Consolas" panose="020B0609020204030204" pitchFamily="49" charset="0"/>
              </a:rPr>
              <a:t>updateValue</a:t>
            </a:r>
            <a:r>
              <a:rPr lang="en-US" sz="2400" dirty="0"/>
              <a:t> updates a </a:t>
            </a:r>
            <a:r>
              <a:rPr lang="en-US" sz="2400" dirty="0">
                <a:latin typeface="Consolas" panose="020B0609020204030204" pitchFamily="49" charset="0"/>
              </a:rPr>
              <a:t>Task</a:t>
            </a:r>
            <a:r>
              <a:rPr lang="en-US" sz="2400" dirty="0"/>
              <a:t>’s </a:t>
            </a:r>
            <a:r>
              <a:rPr lang="en-US" sz="2400" dirty="0">
                <a:latin typeface="Consolas" panose="020B0609020204030204" pitchFamily="49" charset="0"/>
              </a:rPr>
              <a:t>value</a:t>
            </a:r>
            <a:r>
              <a:rPr lang="en-US" sz="2400" dirty="0"/>
              <a:t> property, which holds each intermediate value. </a:t>
            </a:r>
          </a:p>
          <a:p>
            <a:r>
              <a:rPr lang="en-US" sz="2800" dirty="0"/>
              <a:t>Both guaranteed to update the corresponding properties in the JavaFX application thread</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251165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r>
              <a:rPr lang="en-US" sz="2800" dirty="0"/>
              <a:t>Figure 23.26 presents class </a:t>
            </a:r>
            <a:r>
              <a:rPr lang="en-US" sz="2800" dirty="0" err="1">
                <a:latin typeface="Consolas" panose="020B0609020204030204" pitchFamily="49" charset="0"/>
              </a:rPr>
              <a:t>PrimeCalculatorTask</a:t>
            </a:r>
            <a:r>
              <a:rPr lang="en-US" sz="2800" dirty="0"/>
              <a:t>, which extends </a:t>
            </a:r>
            <a:r>
              <a:rPr lang="en-US" sz="2800" dirty="0">
                <a:latin typeface="Consolas" panose="020B0609020204030204" pitchFamily="49" charset="0"/>
              </a:rPr>
              <a:t>Task&lt;Integer</a:t>
            </a:r>
            <a:r>
              <a:rPr lang="en-US" sz="2800" dirty="0"/>
              <a:t>&gt; to compute the first </a:t>
            </a:r>
            <a:r>
              <a:rPr lang="en-US" sz="2800" i="1" dirty="0"/>
              <a:t>n</a:t>
            </a:r>
            <a:r>
              <a:rPr lang="en-US" sz="2800" dirty="0"/>
              <a:t> prime numbers in a worker thread</a:t>
            </a:r>
          </a:p>
          <a:p>
            <a:r>
              <a:rPr lang="en-US" sz="2800" dirty="0"/>
              <a:t>We’ll bind this </a:t>
            </a:r>
            <a:r>
              <a:rPr lang="en-US" sz="2800" dirty="0">
                <a:latin typeface="Consolas" panose="020B0609020204030204" pitchFamily="49" charset="0"/>
              </a:rPr>
              <a:t>Task</a:t>
            </a:r>
            <a:r>
              <a:rPr lang="en-US" sz="2800" dirty="0"/>
              <a:t>’s </a:t>
            </a:r>
            <a:r>
              <a:rPr lang="en-US" sz="2800" dirty="0">
                <a:latin typeface="Consolas" panose="020B0609020204030204" pitchFamily="49" charset="0"/>
              </a:rPr>
              <a:t>progress</a:t>
            </a:r>
            <a:r>
              <a:rPr lang="en-US" sz="2800" dirty="0"/>
              <a:t> property to a </a:t>
            </a:r>
            <a:r>
              <a:rPr lang="en-US" sz="2800" dirty="0" err="1">
                <a:latin typeface="Consolas" panose="020B0609020204030204" pitchFamily="49" charset="0"/>
              </a:rPr>
              <a:t>ProgressBar</a:t>
            </a:r>
            <a:r>
              <a:rPr lang="en-US" sz="2800" dirty="0"/>
              <a:t> control so the app can provide a visual indication of the portion of the </a:t>
            </a:r>
            <a:r>
              <a:rPr lang="en-US" sz="2800" dirty="0">
                <a:latin typeface="Consolas" panose="020B0609020204030204" pitchFamily="49" charset="0"/>
              </a:rPr>
              <a:t>Task</a:t>
            </a:r>
            <a:r>
              <a:rPr lang="en-US" sz="2800" dirty="0"/>
              <a:t> that has been completed</a:t>
            </a:r>
          </a:p>
          <a:p>
            <a:r>
              <a:rPr lang="en-US" sz="2800" dirty="0"/>
              <a:t>The controller also registers a listener for the </a:t>
            </a:r>
            <a:r>
              <a:rPr lang="en-US" sz="2800" dirty="0">
                <a:latin typeface="Consolas" panose="020B0609020204030204" pitchFamily="49" charset="0"/>
              </a:rPr>
              <a:t>value</a:t>
            </a:r>
            <a:r>
              <a:rPr lang="en-US" sz="2800" dirty="0"/>
              <a:t> property’s changes—we’ll store each prime value in an </a:t>
            </a:r>
            <a:r>
              <a:rPr lang="en-US" sz="2800" dirty="0" err="1">
                <a:latin typeface="Consolas" panose="020B0609020204030204" pitchFamily="49" charset="0"/>
              </a:rPr>
              <a:t>ObservableList</a:t>
            </a:r>
            <a:r>
              <a:rPr lang="en-US" sz="2800" dirty="0"/>
              <a:t> that’s bound to a </a:t>
            </a:r>
            <a:r>
              <a:rPr lang="en-US" sz="2800" dirty="0" err="1">
                <a:latin typeface="Consolas" panose="020B0609020204030204" pitchFamily="49" charset="0"/>
              </a:rPr>
              <a:t>ListView</a:t>
            </a:r>
            <a:r>
              <a:rPr lang="en-US" sz="2800" dirty="0"/>
              <a:t>.</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538508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4">
            <a:extLst>
              <a:ext uri="{FF2B5EF4-FFF2-40B4-BE49-F238E27FC236}">
                <a16:creationId xmlns:a16="http://schemas.microsoft.com/office/drawing/2014/main" id="{8266C386-4E81-460C-A1C9-91301791A9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4" name="Footer Placeholder 3">
            <a:extLst>
              <a:ext uri="{FF2B5EF4-FFF2-40B4-BE49-F238E27FC236}">
                <a16:creationId xmlns:a16="http://schemas.microsoft.com/office/drawing/2014/main" id="{87202223-D349-4BDB-8569-2A5BC1E77F5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793695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5">
            <a:extLst>
              <a:ext uri="{FF2B5EF4-FFF2-40B4-BE49-F238E27FC236}">
                <a16:creationId xmlns:a16="http://schemas.microsoft.com/office/drawing/2014/main" id="{1FC940E1-2DF8-43FD-ADF1-AB93F85BE3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p:spPr>
      </p:pic>
      <p:sp>
        <p:nvSpPr>
          <p:cNvPr id="4" name="Footer Placeholder 3">
            <a:extLst>
              <a:ext uri="{FF2B5EF4-FFF2-40B4-BE49-F238E27FC236}">
                <a16:creationId xmlns:a16="http://schemas.microsoft.com/office/drawing/2014/main" id="{56A08E75-36E3-4062-9F93-9B95F95BA2D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903129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6">
            <a:extLst>
              <a:ext uri="{FF2B5EF4-FFF2-40B4-BE49-F238E27FC236}">
                <a16:creationId xmlns:a16="http://schemas.microsoft.com/office/drawing/2014/main" id="{A3BA20AE-E175-4619-86FD-9446C99798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CB40447C-78DD-4A86-B9F7-FC29C22DA1B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483273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p:txBody>
          <a:bodyPr/>
          <a:lstStyle/>
          <a:p>
            <a:pPr marL="109537" indent="0">
              <a:buNone/>
            </a:pPr>
            <a:r>
              <a:rPr lang="en-US" b="1" i="1" dirty="0"/>
              <a:t>Overridden Task Method call</a:t>
            </a:r>
          </a:p>
          <a:p>
            <a:r>
              <a:rPr lang="en-US" dirty="0"/>
              <a:t>In method </a:t>
            </a:r>
            <a:r>
              <a:rPr lang="en-US" dirty="0">
                <a:latin typeface="Consolas" panose="020B0609020204030204" pitchFamily="49" charset="0"/>
              </a:rPr>
              <a:t>call</a:t>
            </a:r>
            <a:r>
              <a:rPr lang="en-US" dirty="0"/>
              <a:t>, the control variable </a:t>
            </a:r>
            <a:r>
              <a:rPr lang="en-US" dirty="0" err="1">
                <a:latin typeface="Consolas" panose="020B0609020204030204" pitchFamily="49" charset="0"/>
              </a:rPr>
              <a:t>i</a:t>
            </a:r>
            <a:r>
              <a:rPr lang="en-US" dirty="0"/>
              <a:t> for the loop represents the current index for implementing the Sieve of Eratosthenes</a:t>
            </a:r>
          </a:p>
          <a:p>
            <a:r>
              <a:rPr lang="en-US" dirty="0">
                <a:latin typeface="Consolas" panose="020B0609020204030204" pitchFamily="49" charset="0"/>
              </a:rPr>
              <a:t>Task</a:t>
            </a:r>
            <a:r>
              <a:rPr lang="en-US" dirty="0"/>
              <a:t> method </a:t>
            </a:r>
            <a:r>
              <a:rPr lang="en-US" b="1" dirty="0" err="1">
                <a:latin typeface="Consolas" panose="020B0609020204030204" pitchFamily="49" charset="0"/>
              </a:rPr>
              <a:t>isCancelled</a:t>
            </a:r>
            <a:r>
              <a:rPr lang="en-US" dirty="0"/>
              <a:t> determines whether the user has clicked the </a:t>
            </a:r>
            <a:r>
              <a:rPr lang="en-US" b="1" dirty="0"/>
              <a:t>Cancel</a:t>
            </a:r>
            <a:r>
              <a:rPr lang="en-US" dirty="0"/>
              <a:t> button</a:t>
            </a:r>
          </a:p>
          <a:p>
            <a:pPr lvl="1"/>
            <a:r>
              <a:rPr lang="en-US" dirty="0"/>
              <a:t>If so, we update the </a:t>
            </a:r>
            <a:r>
              <a:rPr lang="en-US" dirty="0">
                <a:latin typeface="Consolas" panose="020B0609020204030204" pitchFamily="49" charset="0"/>
              </a:rPr>
              <a:t>Task</a:t>
            </a:r>
            <a:r>
              <a:rPr lang="en-US" dirty="0"/>
              <a:t>’s </a:t>
            </a:r>
            <a:r>
              <a:rPr lang="en-US" dirty="0">
                <a:latin typeface="Consolas" panose="020B0609020204030204" pitchFamily="49" charset="0"/>
              </a:rPr>
              <a:t>message</a:t>
            </a:r>
            <a:r>
              <a:rPr lang="en-US" dirty="0"/>
              <a:t> property, then return 0 to terminate the Task immediately</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957483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D028-EFAF-4DDD-984D-CCC9057B89A0}"/>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23.2.5  </a:t>
            </a:r>
            <a:r>
              <a:rPr lang="en-US" i="1" dirty="0">
                <a:solidFill>
                  <a:srgbClr val="24B5A1"/>
                </a:solidFill>
                <a:latin typeface="Calibri" panose="020F0502020204030204" pitchFamily="34" charset="0"/>
              </a:rPr>
              <a:t>Terminated </a:t>
            </a:r>
            <a:r>
              <a:rPr lang="en-US" dirty="0">
                <a:solidFill>
                  <a:srgbClr val="24B5A1"/>
                </a:solidFill>
                <a:latin typeface="Calibri" panose="020F0502020204030204" pitchFamily="34" charset="0"/>
              </a:rPr>
              <a:t>State</a:t>
            </a:r>
            <a:endParaRPr lang="en-US" dirty="0">
              <a:solidFill>
                <a:srgbClr val="3380E6"/>
              </a:solidFill>
              <a:latin typeface="Calibri" panose="020F0502020204030204" pitchFamily="34" charset="0"/>
            </a:endParaRPr>
          </a:p>
        </p:txBody>
      </p:sp>
      <p:sp>
        <p:nvSpPr>
          <p:cNvPr id="24579" name="Text Placeholder 2">
            <a:extLst>
              <a:ext uri="{FF2B5EF4-FFF2-40B4-BE49-F238E27FC236}">
                <a16:creationId xmlns:a16="http://schemas.microsoft.com/office/drawing/2014/main" id="{C899C4A2-8D62-463E-857E-043B0E529FF4}"/>
              </a:ext>
            </a:extLst>
          </p:cNvPr>
          <p:cNvSpPr>
            <a:spLocks noGrp="1"/>
          </p:cNvSpPr>
          <p:nvPr>
            <p:ph type="body" idx="1"/>
          </p:nvPr>
        </p:nvSpPr>
        <p:spPr/>
        <p:txBody>
          <a:bodyPr/>
          <a:lstStyle/>
          <a:p>
            <a:pPr eaLnBrk="1" hangingPunct="1">
              <a:lnSpc>
                <a:spcPct val="80000"/>
              </a:lnSpc>
            </a:pPr>
            <a:r>
              <a:rPr lang="en-US" altLang="en-US" sz="2800" dirty="0">
                <a:solidFill>
                  <a:srgbClr val="000000"/>
                </a:solidFill>
              </a:rPr>
              <a:t>A </a:t>
            </a:r>
            <a:r>
              <a:rPr lang="en-US" altLang="en-US" sz="2800" i="1" dirty="0">
                <a:solidFill>
                  <a:srgbClr val="000000"/>
                </a:solidFill>
              </a:rPr>
              <a:t>runnable </a:t>
            </a:r>
            <a:r>
              <a:rPr lang="en-US" altLang="en-US" sz="2800" dirty="0">
                <a:solidFill>
                  <a:srgbClr val="000000"/>
                </a:solidFill>
              </a:rPr>
              <a:t>thread enters the </a:t>
            </a:r>
            <a:r>
              <a:rPr lang="en-US" altLang="en-US" sz="2800" i="1" dirty="0">
                <a:solidFill>
                  <a:srgbClr val="0000FF"/>
                </a:solidFill>
              </a:rPr>
              <a:t>terminated</a:t>
            </a:r>
            <a:r>
              <a:rPr lang="en-US" altLang="en-US" sz="2800" i="1" dirty="0">
                <a:solidFill>
                  <a:srgbClr val="000000"/>
                </a:solidFill>
              </a:rPr>
              <a:t> </a:t>
            </a:r>
            <a:r>
              <a:rPr lang="en-US" altLang="en-US" sz="2800" dirty="0">
                <a:solidFill>
                  <a:srgbClr val="000000"/>
                </a:solidFill>
              </a:rPr>
              <a:t>state when it successfully completes its task or otherwise terminates (perhaps due to an error).</a:t>
            </a:r>
          </a:p>
          <a:p>
            <a:pPr eaLnBrk="1" hangingPunct="1">
              <a:lnSpc>
                <a:spcPct val="80000"/>
              </a:lnSpc>
            </a:pPr>
            <a:endParaRPr lang="en-US" altLang="en-US" sz="2300" dirty="0">
              <a:solidFill>
                <a:srgbClr val="000000"/>
              </a:solidFill>
            </a:endParaRPr>
          </a:p>
        </p:txBody>
      </p:sp>
      <p:sp>
        <p:nvSpPr>
          <p:cNvPr id="4" name="Footer Placeholder 3">
            <a:extLst>
              <a:ext uri="{FF2B5EF4-FFF2-40B4-BE49-F238E27FC236}">
                <a16:creationId xmlns:a16="http://schemas.microsoft.com/office/drawing/2014/main" id="{C805420F-E899-4AC0-8152-154C28CE559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778924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b="1" i="1" dirty="0"/>
              <a:t>Overridden Task Method call</a:t>
            </a:r>
          </a:p>
          <a:p>
            <a:r>
              <a:rPr lang="en-US" dirty="0"/>
              <a:t>If the calculation isn’t canceled, we put the currently executing thread to sleep for 10 milliseconds</a:t>
            </a:r>
          </a:p>
          <a:p>
            <a:pPr lvl="1"/>
            <a:r>
              <a:rPr lang="en-US" dirty="0"/>
              <a:t>Because the computation progresses quickly, publishing values often, updates can pile up on the JavaFX application thread, causing it to ignore some updates</a:t>
            </a:r>
          </a:p>
          <a:p>
            <a:pPr lvl="1"/>
            <a:r>
              <a:rPr lang="en-US" dirty="0"/>
              <a:t>This is why for demonstration purposes we put the worker thread to </a:t>
            </a:r>
            <a:r>
              <a:rPr lang="en-US" i="1" dirty="0"/>
              <a:t>sleep</a:t>
            </a:r>
            <a:r>
              <a:rPr lang="en-US" dirty="0"/>
              <a:t> for 10 milliseconds during each iteration of the loop.</a:t>
            </a:r>
          </a:p>
          <a:p>
            <a:pPr lvl="1"/>
            <a:r>
              <a:rPr lang="en-US" dirty="0"/>
              <a:t>The calculation is slowed just enough to allow the JavaFX application thread to keep up with the updates and enable the GUI to remain responsive </a:t>
            </a:r>
            <a:endParaRPr lang="en-US" sz="2800"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121276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b="1" i="1" dirty="0"/>
              <a:t>Overridden Task Method call</a:t>
            </a:r>
          </a:p>
          <a:p>
            <a:r>
              <a:rPr lang="en-US" dirty="0">
                <a:latin typeface="Consolas" panose="020B0609020204030204" pitchFamily="49" charset="0"/>
              </a:rPr>
              <a:t>Task</a:t>
            </a:r>
            <a:r>
              <a:rPr lang="en-US" dirty="0"/>
              <a:t>’s </a:t>
            </a:r>
            <a:r>
              <a:rPr lang="en-US" dirty="0" err="1">
                <a:latin typeface="Consolas" panose="020B0609020204030204" pitchFamily="49" charset="0"/>
              </a:rPr>
              <a:t>updateProgress</a:t>
            </a:r>
            <a:r>
              <a:rPr lang="en-US" dirty="0"/>
              <a:t> method updates the </a:t>
            </a:r>
            <a:r>
              <a:rPr lang="en-US" dirty="0">
                <a:latin typeface="Consolas" panose="020B0609020204030204" pitchFamily="49" charset="0"/>
              </a:rPr>
              <a:t>progress</a:t>
            </a:r>
            <a:r>
              <a:rPr lang="en-US" dirty="0"/>
              <a:t> property in the JavaFX application thread</a:t>
            </a:r>
          </a:p>
          <a:p>
            <a:r>
              <a:rPr lang="en-US" dirty="0"/>
              <a:t>Next, we test whether the current primes element is true (and thus prime). If so, we increment the count of prime numbers found so far and update </a:t>
            </a:r>
            <a:r>
              <a:rPr lang="en-US" dirty="0">
                <a:latin typeface="Consolas" panose="020B0609020204030204" pitchFamily="49" charset="0"/>
              </a:rPr>
              <a:t>Task</a:t>
            </a:r>
            <a:r>
              <a:rPr lang="en-US" dirty="0"/>
              <a:t>’s </a:t>
            </a:r>
            <a:r>
              <a:rPr lang="en-US" dirty="0">
                <a:latin typeface="Consolas" panose="020B0609020204030204" pitchFamily="49" charset="0"/>
              </a:rPr>
              <a:t>message</a:t>
            </a:r>
            <a:r>
              <a:rPr lang="en-US" dirty="0"/>
              <a:t> property with a </a:t>
            </a:r>
            <a:r>
              <a:rPr lang="en-US" dirty="0">
                <a:latin typeface="Consolas" panose="020B0609020204030204" pitchFamily="49" charset="0"/>
              </a:rPr>
              <a:t>String</a:t>
            </a:r>
            <a:r>
              <a:rPr lang="en-US" dirty="0"/>
              <a:t> containing the count</a:t>
            </a:r>
          </a:p>
          <a:p>
            <a:r>
              <a:rPr lang="en-US" dirty="0"/>
              <a:t>Then, we passes the index to method </a:t>
            </a:r>
            <a:r>
              <a:rPr lang="en-US" dirty="0" err="1">
                <a:latin typeface="Consolas" panose="020B0609020204030204" pitchFamily="49" charset="0"/>
              </a:rPr>
              <a:t>updateValue</a:t>
            </a:r>
            <a:r>
              <a:rPr lang="en-US" dirty="0"/>
              <a:t>, which updates </a:t>
            </a:r>
            <a:r>
              <a:rPr lang="en-US" dirty="0">
                <a:latin typeface="Consolas" panose="020B0609020204030204" pitchFamily="49" charset="0"/>
              </a:rPr>
              <a:t>Task</a:t>
            </a:r>
            <a:r>
              <a:rPr lang="en-US" dirty="0"/>
              <a:t>’s </a:t>
            </a:r>
            <a:r>
              <a:rPr lang="en-US" dirty="0">
                <a:latin typeface="Consolas" panose="020B0609020204030204" pitchFamily="49" charset="0"/>
              </a:rPr>
              <a:t>value</a:t>
            </a:r>
            <a:r>
              <a:rPr lang="en-US" dirty="0"/>
              <a:t> property in the JavaFX application thread</a:t>
            </a:r>
          </a:p>
          <a:p>
            <a:endParaRPr lang="en-US" sz="2800"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748161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7">
            <a:extLst>
              <a:ext uri="{FF2B5EF4-FFF2-40B4-BE49-F238E27FC236}">
                <a16:creationId xmlns:a16="http://schemas.microsoft.com/office/drawing/2014/main" id="{4A1CEAC8-CC6F-415D-8597-F60AEC5699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0650" y="0"/>
            <a:ext cx="11950700" cy="6858000"/>
          </a:xfrm>
          <a:prstGeom prst="rect">
            <a:avLst/>
          </a:prstGeom>
        </p:spPr>
      </p:pic>
      <p:sp>
        <p:nvSpPr>
          <p:cNvPr id="4" name="Footer Placeholder 3">
            <a:extLst>
              <a:ext uri="{FF2B5EF4-FFF2-40B4-BE49-F238E27FC236}">
                <a16:creationId xmlns:a16="http://schemas.microsoft.com/office/drawing/2014/main" id="{8D446CAC-DFD7-46E7-BAEF-418CA7E5447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1843569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b="1" i="1" dirty="0"/>
              <a:t>Class </a:t>
            </a:r>
            <a:r>
              <a:rPr lang="en-US" b="1" i="1" dirty="0" err="1"/>
              <a:t>FindPrimesController</a:t>
            </a:r>
            <a:endParaRPr lang="en-US" b="1" i="1" dirty="0"/>
          </a:p>
          <a:p>
            <a:r>
              <a:rPr lang="en-US" dirty="0"/>
              <a:t>Class </a:t>
            </a:r>
            <a:r>
              <a:rPr lang="en-US" dirty="0" err="1">
                <a:latin typeface="Consolas" panose="020B0609020204030204" pitchFamily="49" charset="0"/>
              </a:rPr>
              <a:t>FindPrimesController</a:t>
            </a:r>
            <a:r>
              <a:rPr lang="en-US" dirty="0"/>
              <a:t> (Fig. 23.28) creates an </a:t>
            </a:r>
            <a:r>
              <a:rPr lang="en-US" dirty="0" err="1">
                <a:latin typeface="Consolas" panose="020B0609020204030204" pitchFamily="49" charset="0"/>
              </a:rPr>
              <a:t>ObservableList</a:t>
            </a:r>
            <a:r>
              <a:rPr lang="en-US" dirty="0">
                <a:latin typeface="Consolas" panose="020B0609020204030204" pitchFamily="49" charset="0"/>
              </a:rPr>
              <a:t>&lt;Integer&gt;</a:t>
            </a:r>
            <a:r>
              <a:rPr lang="en-US" dirty="0"/>
              <a:t> and binds it to the </a:t>
            </a:r>
            <a:r>
              <a:rPr lang="en-US" dirty="0" err="1">
                <a:latin typeface="Consolas" panose="020B0609020204030204" pitchFamily="49" charset="0"/>
              </a:rPr>
              <a:t>primesListView</a:t>
            </a:r>
            <a:endParaRPr lang="en-US" dirty="0">
              <a:latin typeface="Consolas" panose="020B0609020204030204" pitchFamily="49" charset="0"/>
            </a:endParaRPr>
          </a:p>
          <a:p>
            <a:r>
              <a:rPr lang="en-US" dirty="0"/>
              <a:t>The controller also provides the event handlers for the </a:t>
            </a:r>
            <a:r>
              <a:rPr lang="en-US" b="1" dirty="0"/>
              <a:t>Get Primes </a:t>
            </a:r>
            <a:r>
              <a:rPr lang="en-US" dirty="0"/>
              <a:t>and </a:t>
            </a:r>
            <a:r>
              <a:rPr lang="en-US" b="1" dirty="0"/>
              <a:t>Cancel</a:t>
            </a:r>
            <a:r>
              <a:rPr lang="en-US" dirty="0"/>
              <a:t> </a:t>
            </a:r>
            <a:r>
              <a:rPr lang="en-US" dirty="0">
                <a:latin typeface="Consolas" panose="020B0609020204030204" pitchFamily="49" charset="0"/>
              </a:rPr>
              <a:t>Button</a:t>
            </a:r>
            <a:r>
              <a:rPr lang="en-US" dirty="0"/>
              <a:t>s</a:t>
            </a:r>
          </a:p>
          <a:p>
            <a:endParaRPr lang="en-US" sz="2800"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896955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8">
            <a:extLst>
              <a:ext uri="{FF2B5EF4-FFF2-40B4-BE49-F238E27FC236}">
                <a16:creationId xmlns:a16="http://schemas.microsoft.com/office/drawing/2014/main" id="{1037804F-034B-4B9C-BE61-011EFB370F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55688" y="0"/>
            <a:ext cx="10079037" cy="6858000"/>
          </a:xfrm>
          <a:prstGeom prst="rect">
            <a:avLst/>
          </a:prstGeom>
        </p:spPr>
      </p:pic>
      <p:sp>
        <p:nvSpPr>
          <p:cNvPr id="4" name="Footer Placeholder 3">
            <a:extLst>
              <a:ext uri="{FF2B5EF4-FFF2-40B4-BE49-F238E27FC236}">
                <a16:creationId xmlns:a16="http://schemas.microsoft.com/office/drawing/2014/main" id="{762E8976-AADE-4E4D-9ECB-A5EFBDF605A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964572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19">
            <a:extLst>
              <a:ext uri="{FF2B5EF4-FFF2-40B4-BE49-F238E27FC236}">
                <a16:creationId xmlns:a16="http://schemas.microsoft.com/office/drawing/2014/main" id="{DE1F8A74-B1DC-4796-ADFB-BAFDA4D5BC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1538" y="0"/>
            <a:ext cx="10448925" cy="6858000"/>
          </a:xfrm>
          <a:prstGeom prst="rect">
            <a:avLst/>
          </a:prstGeom>
        </p:spPr>
      </p:pic>
      <p:sp>
        <p:nvSpPr>
          <p:cNvPr id="4" name="Footer Placeholder 3">
            <a:extLst>
              <a:ext uri="{FF2B5EF4-FFF2-40B4-BE49-F238E27FC236}">
                <a16:creationId xmlns:a16="http://schemas.microsoft.com/office/drawing/2014/main" id="{30BD4822-61CB-432D-AEA6-4596310CE09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678875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0">
            <a:extLst>
              <a:ext uri="{FF2B5EF4-FFF2-40B4-BE49-F238E27FC236}">
                <a16:creationId xmlns:a16="http://schemas.microsoft.com/office/drawing/2014/main" id="{8120941F-59B1-4071-B6F6-76A8A2F7F6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6538" y="0"/>
            <a:ext cx="11717337" cy="6858000"/>
          </a:xfrm>
          <a:prstGeom prst="rect">
            <a:avLst/>
          </a:prstGeom>
        </p:spPr>
      </p:pic>
      <p:sp>
        <p:nvSpPr>
          <p:cNvPr id="4" name="Footer Placeholder 3">
            <a:extLst>
              <a:ext uri="{FF2B5EF4-FFF2-40B4-BE49-F238E27FC236}">
                <a16:creationId xmlns:a16="http://schemas.microsoft.com/office/drawing/2014/main" id="{7EC16CA2-76AE-4AE7-96B9-ED651942362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018266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1">
            <a:extLst>
              <a:ext uri="{FF2B5EF4-FFF2-40B4-BE49-F238E27FC236}">
                <a16:creationId xmlns:a16="http://schemas.microsoft.com/office/drawing/2014/main" id="{5FE2A310-DB4C-4E1B-BF3B-A922B29C96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1538" y="0"/>
            <a:ext cx="10448925" cy="6858000"/>
          </a:xfrm>
          <a:prstGeom prst="rect">
            <a:avLst/>
          </a:prstGeom>
        </p:spPr>
      </p:pic>
      <p:sp>
        <p:nvSpPr>
          <p:cNvPr id="4" name="Footer Placeholder 3">
            <a:extLst>
              <a:ext uri="{FF2B5EF4-FFF2-40B4-BE49-F238E27FC236}">
                <a16:creationId xmlns:a16="http://schemas.microsoft.com/office/drawing/2014/main" id="{0B781995-B529-46BB-ADC7-BFA017D8B74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084324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2">
            <a:extLst>
              <a:ext uri="{FF2B5EF4-FFF2-40B4-BE49-F238E27FC236}">
                <a16:creationId xmlns:a16="http://schemas.microsoft.com/office/drawing/2014/main" id="{9A5D1938-EC68-453E-8D14-28ACFCBC2C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6538" y="0"/>
            <a:ext cx="11717337" cy="6858000"/>
          </a:xfrm>
          <a:prstGeom prst="rect">
            <a:avLst/>
          </a:prstGeom>
        </p:spPr>
      </p:pic>
      <p:sp>
        <p:nvSpPr>
          <p:cNvPr id="4" name="Footer Placeholder 3">
            <a:extLst>
              <a:ext uri="{FF2B5EF4-FFF2-40B4-BE49-F238E27FC236}">
                <a16:creationId xmlns:a16="http://schemas.microsoft.com/office/drawing/2014/main" id="{2299F2EB-D47F-4867-BE40-3745D8DD3AC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226315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3">
            <a:extLst>
              <a:ext uri="{FF2B5EF4-FFF2-40B4-BE49-F238E27FC236}">
                <a16:creationId xmlns:a16="http://schemas.microsoft.com/office/drawing/2014/main" id="{C7978EB2-B172-4234-A981-8ACE1DC059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0025" y="0"/>
            <a:ext cx="11791950" cy="6858000"/>
          </a:xfrm>
          <a:prstGeom prst="rect">
            <a:avLst/>
          </a:prstGeom>
        </p:spPr>
      </p:pic>
      <p:sp>
        <p:nvSpPr>
          <p:cNvPr id="4" name="Footer Placeholder 3">
            <a:extLst>
              <a:ext uri="{FF2B5EF4-FFF2-40B4-BE49-F238E27FC236}">
                <a16:creationId xmlns:a16="http://schemas.microsoft.com/office/drawing/2014/main" id="{2310FA36-3A4C-4FFD-96DD-D9D2F1C265A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55840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0750-0ED6-4ABE-BF66-67723D47DD9D}"/>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23.2.6  Operating-System View of the </a:t>
            </a:r>
            <a:r>
              <a:rPr lang="en-US" i="1" dirty="0">
                <a:solidFill>
                  <a:srgbClr val="24B5A1"/>
                </a:solidFill>
                <a:latin typeface="Calibri" panose="020F0502020204030204" pitchFamily="34" charset="0"/>
              </a:rPr>
              <a:t>Runnable</a:t>
            </a:r>
            <a:r>
              <a:rPr lang="en-US" dirty="0">
                <a:solidFill>
                  <a:srgbClr val="24B5A1"/>
                </a:solidFill>
                <a:latin typeface="Calibri" panose="020F0502020204030204" pitchFamily="34" charset="0"/>
              </a:rPr>
              <a:t> State</a:t>
            </a:r>
            <a:endParaRPr lang="en-US" dirty="0">
              <a:solidFill>
                <a:srgbClr val="3380E6"/>
              </a:solidFill>
              <a:latin typeface="Calibri" panose="020F0502020204030204" pitchFamily="34" charset="0"/>
            </a:endParaRPr>
          </a:p>
        </p:txBody>
      </p:sp>
      <p:sp>
        <p:nvSpPr>
          <p:cNvPr id="25603" name="Text Placeholder 2">
            <a:extLst>
              <a:ext uri="{FF2B5EF4-FFF2-40B4-BE49-F238E27FC236}">
                <a16:creationId xmlns:a16="http://schemas.microsoft.com/office/drawing/2014/main" id="{FC73C1B6-899C-49B2-BB69-39D97F8D9621}"/>
              </a:ext>
            </a:extLst>
          </p:cNvPr>
          <p:cNvSpPr>
            <a:spLocks noGrp="1"/>
          </p:cNvSpPr>
          <p:nvPr>
            <p:ph type="body" idx="1"/>
          </p:nvPr>
        </p:nvSpPr>
        <p:spPr/>
        <p:txBody>
          <a:bodyPr/>
          <a:lstStyle/>
          <a:p>
            <a:pPr eaLnBrk="1" hangingPunct="1">
              <a:lnSpc>
                <a:spcPct val="90000"/>
              </a:lnSpc>
            </a:pPr>
            <a:r>
              <a:rPr lang="en-US" altLang="en-US" dirty="0">
                <a:solidFill>
                  <a:srgbClr val="000000"/>
                </a:solidFill>
              </a:rPr>
              <a:t>At the operating-system level, Java’s </a:t>
            </a:r>
            <a:r>
              <a:rPr lang="en-US" altLang="en-US" i="1" dirty="0">
                <a:solidFill>
                  <a:srgbClr val="000000"/>
                </a:solidFill>
              </a:rPr>
              <a:t>runnable </a:t>
            </a:r>
            <a:r>
              <a:rPr lang="en-US" altLang="en-US" dirty="0">
                <a:solidFill>
                  <a:srgbClr val="000000"/>
                </a:solidFill>
              </a:rPr>
              <a:t>state typically encompasses two separate states (Fig. 23.2).</a:t>
            </a:r>
          </a:p>
          <a:p>
            <a:pPr eaLnBrk="1" hangingPunct="1">
              <a:lnSpc>
                <a:spcPct val="90000"/>
              </a:lnSpc>
            </a:pPr>
            <a:r>
              <a:rPr lang="en-US" altLang="en-US" dirty="0">
                <a:solidFill>
                  <a:srgbClr val="000000"/>
                </a:solidFill>
              </a:rPr>
              <a:t>When a thread first transitions to the </a:t>
            </a:r>
            <a:r>
              <a:rPr lang="en-US" altLang="en-US" i="1" dirty="0">
                <a:solidFill>
                  <a:srgbClr val="000000"/>
                </a:solidFill>
              </a:rPr>
              <a:t>runnable </a:t>
            </a:r>
            <a:r>
              <a:rPr lang="en-US" altLang="en-US" dirty="0">
                <a:solidFill>
                  <a:srgbClr val="000000"/>
                </a:solidFill>
              </a:rPr>
              <a:t>state from the new state, it is in the</a:t>
            </a:r>
            <a:r>
              <a:rPr lang="en-US" altLang="en-US" i="1" dirty="0">
                <a:solidFill>
                  <a:srgbClr val="000000"/>
                </a:solidFill>
              </a:rPr>
              <a:t> </a:t>
            </a:r>
            <a:r>
              <a:rPr lang="en-US" altLang="en-US" i="1" dirty="0">
                <a:solidFill>
                  <a:srgbClr val="0000FF"/>
                </a:solidFill>
              </a:rPr>
              <a:t>ready</a:t>
            </a:r>
            <a:r>
              <a:rPr lang="en-US" altLang="en-US" i="1" dirty="0">
                <a:solidFill>
                  <a:srgbClr val="000000"/>
                </a:solidFill>
              </a:rPr>
              <a:t> </a:t>
            </a:r>
            <a:r>
              <a:rPr lang="en-US" altLang="en-US" dirty="0">
                <a:solidFill>
                  <a:srgbClr val="000000"/>
                </a:solidFill>
              </a:rPr>
              <a:t>state.</a:t>
            </a:r>
          </a:p>
          <a:p>
            <a:pPr eaLnBrk="1" hangingPunct="1">
              <a:lnSpc>
                <a:spcPct val="90000"/>
              </a:lnSpc>
            </a:pPr>
            <a:r>
              <a:rPr lang="en-US" altLang="en-US" dirty="0">
                <a:solidFill>
                  <a:srgbClr val="000000"/>
                </a:solidFill>
              </a:rPr>
              <a:t>A </a:t>
            </a:r>
            <a:r>
              <a:rPr lang="en-US" altLang="en-US" i="1" dirty="0">
                <a:solidFill>
                  <a:srgbClr val="000000"/>
                </a:solidFill>
              </a:rPr>
              <a:t>ready </a:t>
            </a:r>
            <a:r>
              <a:rPr lang="en-US" altLang="en-US" dirty="0">
                <a:solidFill>
                  <a:srgbClr val="000000"/>
                </a:solidFill>
              </a:rPr>
              <a:t>thread enters the </a:t>
            </a:r>
            <a:r>
              <a:rPr lang="en-US" altLang="en-US" i="1" dirty="0">
                <a:solidFill>
                  <a:srgbClr val="0000FF"/>
                </a:solidFill>
              </a:rPr>
              <a:t>running</a:t>
            </a:r>
            <a:r>
              <a:rPr lang="en-US" altLang="en-US" i="1" dirty="0">
                <a:solidFill>
                  <a:srgbClr val="000000"/>
                </a:solidFill>
              </a:rPr>
              <a:t> </a:t>
            </a:r>
            <a:r>
              <a:rPr lang="en-US" altLang="en-US" dirty="0">
                <a:solidFill>
                  <a:srgbClr val="000000"/>
                </a:solidFill>
              </a:rPr>
              <a:t>state (i.e., begins executing) when the operating system assigns it to a processor—also known as </a:t>
            </a:r>
            <a:r>
              <a:rPr lang="en-US" altLang="en-US" dirty="0">
                <a:solidFill>
                  <a:srgbClr val="0000FF"/>
                </a:solidFill>
              </a:rPr>
              <a:t>dispatching the thread</a:t>
            </a:r>
            <a:r>
              <a:rPr lang="en-US" altLang="en-US" i="1" dirty="0">
                <a:solidFill>
                  <a:srgbClr val="000000"/>
                </a:solidFill>
              </a:rPr>
              <a:t>.</a:t>
            </a:r>
          </a:p>
          <a:p>
            <a:pPr eaLnBrk="1" hangingPunct="1">
              <a:lnSpc>
                <a:spcPct val="90000"/>
              </a:lnSpc>
            </a:pPr>
            <a:r>
              <a:rPr lang="en-US" altLang="en-US" dirty="0">
                <a:solidFill>
                  <a:srgbClr val="000000"/>
                </a:solidFill>
              </a:rPr>
              <a:t>Typically, each thread is given a </a:t>
            </a:r>
            <a:r>
              <a:rPr lang="en-US" altLang="en-US" dirty="0" err="1">
                <a:solidFill>
                  <a:srgbClr val="000000"/>
                </a:solidFill>
              </a:rPr>
              <a:t>a</a:t>
            </a:r>
            <a:r>
              <a:rPr lang="en-US" altLang="en-US" dirty="0">
                <a:solidFill>
                  <a:srgbClr val="000000"/>
                </a:solidFill>
              </a:rPr>
              <a:t> </a:t>
            </a:r>
            <a:r>
              <a:rPr lang="en-US" altLang="en-US" dirty="0">
                <a:solidFill>
                  <a:srgbClr val="0000FF"/>
                </a:solidFill>
              </a:rPr>
              <a:t>quantum</a:t>
            </a:r>
            <a:r>
              <a:rPr lang="en-US" altLang="en-US" dirty="0">
                <a:solidFill>
                  <a:srgbClr val="000000"/>
                </a:solidFill>
              </a:rPr>
              <a:t> or </a:t>
            </a:r>
            <a:r>
              <a:rPr lang="en-US" altLang="en-US" dirty="0" err="1">
                <a:solidFill>
                  <a:srgbClr val="0000FF"/>
                </a:solidFill>
              </a:rPr>
              <a:t>timeslice</a:t>
            </a:r>
            <a:r>
              <a:rPr lang="en-US" altLang="en-US" dirty="0">
                <a:solidFill>
                  <a:srgbClr val="000000"/>
                </a:solidFill>
              </a:rPr>
              <a:t> in which to perform its task.</a:t>
            </a:r>
          </a:p>
          <a:p>
            <a:pPr eaLnBrk="1" hangingPunct="1">
              <a:lnSpc>
                <a:spcPct val="90000"/>
              </a:lnSpc>
            </a:pPr>
            <a:r>
              <a:rPr lang="en-US" altLang="en-US" dirty="0">
                <a:solidFill>
                  <a:srgbClr val="000000"/>
                </a:solidFill>
              </a:rPr>
              <a:t>The process that an operating system uses to determine which thread to dispatch is called </a:t>
            </a:r>
            <a:r>
              <a:rPr lang="en-US" altLang="en-US" dirty="0">
                <a:solidFill>
                  <a:srgbClr val="0000FF"/>
                </a:solidFill>
              </a:rPr>
              <a:t>thread scheduling</a:t>
            </a:r>
            <a:r>
              <a:rPr lang="en-US" altLang="en-US" dirty="0">
                <a:solidFill>
                  <a:srgbClr val="000000"/>
                </a:solidFill>
              </a:rPr>
              <a:t>.</a:t>
            </a:r>
          </a:p>
        </p:txBody>
      </p:sp>
      <p:sp>
        <p:nvSpPr>
          <p:cNvPr id="4" name="Footer Placeholder 3">
            <a:extLst>
              <a:ext uri="{FF2B5EF4-FFF2-40B4-BE49-F238E27FC236}">
                <a16:creationId xmlns:a16="http://schemas.microsoft.com/office/drawing/2014/main" id="{6CE4DCD6-3570-459F-902F-5E197564B52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5878774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4">
            <a:extLst>
              <a:ext uri="{FF2B5EF4-FFF2-40B4-BE49-F238E27FC236}">
                <a16:creationId xmlns:a16="http://schemas.microsoft.com/office/drawing/2014/main" id="{11946BFB-2174-411E-B237-6848230F2A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0338" y="0"/>
            <a:ext cx="11869737" cy="6858000"/>
          </a:xfrm>
          <a:prstGeom prst="rect">
            <a:avLst/>
          </a:prstGeom>
        </p:spPr>
      </p:pic>
      <p:sp>
        <p:nvSpPr>
          <p:cNvPr id="4" name="Footer Placeholder 3">
            <a:extLst>
              <a:ext uri="{FF2B5EF4-FFF2-40B4-BE49-F238E27FC236}">
                <a16:creationId xmlns:a16="http://schemas.microsoft.com/office/drawing/2014/main" id="{01841ADE-42DE-4208-BAE9-72037066604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923692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sz="3200" b="1" i="1" dirty="0"/>
              <a:t>Method </a:t>
            </a:r>
            <a:r>
              <a:rPr lang="en-US" sz="3200" b="1" i="1" dirty="0" err="1"/>
              <a:t>getPrimesButtonPressed</a:t>
            </a:r>
            <a:r>
              <a:rPr lang="en-US" sz="3200" b="1" i="1" dirty="0"/>
              <a:t> </a:t>
            </a:r>
          </a:p>
          <a:p>
            <a:r>
              <a:rPr lang="en-US" sz="3200" dirty="0"/>
              <a:t>Creates a </a:t>
            </a:r>
            <a:r>
              <a:rPr lang="en-US" sz="3200" dirty="0" err="1">
                <a:latin typeface="Consolas" panose="020B0609020204030204" pitchFamily="49" charset="0"/>
              </a:rPr>
              <a:t>PrimeCalculatorTask</a:t>
            </a:r>
            <a:r>
              <a:rPr lang="en-US" sz="3200" dirty="0"/>
              <a:t> then configures various property bindings and event listeners</a:t>
            </a:r>
          </a:p>
          <a:p>
            <a:r>
              <a:rPr lang="en-US" sz="3200" dirty="0"/>
              <a:t>Binds the </a:t>
            </a:r>
            <a:r>
              <a:rPr lang="en-US" sz="3200" dirty="0" err="1">
                <a:latin typeface="Consolas" panose="020B0609020204030204" pitchFamily="49" charset="0"/>
              </a:rPr>
              <a:t>statusLabel</a:t>
            </a:r>
            <a:r>
              <a:rPr lang="en-US" sz="3200" dirty="0" err="1"/>
              <a:t>’s</a:t>
            </a:r>
            <a:r>
              <a:rPr lang="en-US" sz="3200" dirty="0"/>
              <a:t> </a:t>
            </a:r>
            <a:r>
              <a:rPr lang="en-US" sz="3200" dirty="0">
                <a:latin typeface="Consolas" panose="020B0609020204030204" pitchFamily="49" charset="0"/>
              </a:rPr>
              <a:t>text</a:t>
            </a:r>
            <a:r>
              <a:rPr lang="en-US" sz="3200" dirty="0"/>
              <a:t> property to the task’s message property to update the </a:t>
            </a:r>
            <a:r>
              <a:rPr lang="en-US" sz="3200" dirty="0" err="1">
                <a:latin typeface="Consolas" panose="020B0609020204030204" pitchFamily="49" charset="0"/>
              </a:rPr>
              <a:t>statusLabel</a:t>
            </a:r>
            <a:r>
              <a:rPr lang="en-US" sz="3200" dirty="0"/>
              <a:t> automatically as new primes are found.</a:t>
            </a:r>
          </a:p>
          <a:p>
            <a:r>
              <a:rPr lang="en-US" sz="3200" dirty="0"/>
              <a:t>Binds the </a:t>
            </a:r>
            <a:r>
              <a:rPr lang="en-US" sz="3200" dirty="0" err="1">
                <a:latin typeface="Consolas" panose="020B0609020204030204" pitchFamily="49" charset="0"/>
              </a:rPr>
              <a:t>progressBar</a:t>
            </a:r>
            <a:r>
              <a:rPr lang="en-US" sz="3200" dirty="0" err="1"/>
              <a:t>’s</a:t>
            </a:r>
            <a:r>
              <a:rPr lang="en-US" sz="3200" dirty="0"/>
              <a:t> </a:t>
            </a:r>
            <a:r>
              <a:rPr lang="en-US" sz="3200" dirty="0">
                <a:latin typeface="Consolas" panose="020B0609020204030204" pitchFamily="49" charset="0"/>
              </a:rPr>
              <a:t>progress</a:t>
            </a:r>
            <a:r>
              <a:rPr lang="en-US" sz="3200" dirty="0"/>
              <a:t> property to the task’s </a:t>
            </a:r>
            <a:r>
              <a:rPr lang="en-US" sz="3200" dirty="0">
                <a:latin typeface="Consolas" panose="020B0609020204030204" pitchFamily="49" charset="0"/>
              </a:rPr>
              <a:t>progress</a:t>
            </a:r>
            <a:r>
              <a:rPr lang="en-US" sz="3200" dirty="0"/>
              <a:t> property to update the </a:t>
            </a:r>
            <a:r>
              <a:rPr lang="en-US" sz="3200" dirty="0" err="1">
                <a:latin typeface="Consolas" panose="020B0609020204030204" pitchFamily="49" charset="0"/>
              </a:rPr>
              <a:t>progressBar</a:t>
            </a:r>
            <a:r>
              <a:rPr lang="en-US" sz="3200" dirty="0"/>
              <a:t> automatically with the percentage completion.</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926063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sz="3200" b="1" i="1" dirty="0"/>
              <a:t>Method </a:t>
            </a:r>
            <a:r>
              <a:rPr lang="en-US" sz="3200" b="1" i="1" dirty="0" err="1"/>
              <a:t>getPrimesButtonPressed</a:t>
            </a:r>
            <a:r>
              <a:rPr lang="en-US" sz="3200" b="1" i="1" dirty="0"/>
              <a:t> </a:t>
            </a:r>
          </a:p>
          <a:p>
            <a:r>
              <a:rPr lang="en-US" sz="3200" dirty="0"/>
              <a:t>Registers a </a:t>
            </a:r>
            <a:r>
              <a:rPr lang="en-US" sz="3200" dirty="0" err="1">
                <a:latin typeface="Consolas" panose="020B0609020204030204" pitchFamily="49" charset="0"/>
              </a:rPr>
              <a:t>ChangeListener</a:t>
            </a:r>
            <a:r>
              <a:rPr lang="en-US" sz="3200" dirty="0"/>
              <a:t> that gets invoked each time the task’s value property changes</a:t>
            </a:r>
          </a:p>
          <a:p>
            <a:r>
              <a:rPr lang="en-US" sz="3200" dirty="0"/>
              <a:t>Registers listeners for the task’s </a:t>
            </a:r>
            <a:r>
              <a:rPr lang="en-US" sz="3200" i="1" dirty="0"/>
              <a:t>running</a:t>
            </a:r>
            <a:r>
              <a:rPr lang="en-US" sz="3200" dirty="0"/>
              <a:t> and </a:t>
            </a:r>
            <a:r>
              <a:rPr lang="en-US" sz="3200" i="1" dirty="0"/>
              <a:t>succeeded</a:t>
            </a:r>
            <a:r>
              <a:rPr lang="en-US" sz="3200" dirty="0"/>
              <a:t> state changes</a:t>
            </a:r>
          </a:p>
          <a:p>
            <a:pPr lvl="1"/>
            <a:r>
              <a:rPr lang="en-US" sz="2800" dirty="0"/>
              <a:t>Used to enable and disable the app’s Buttons based on the task’s state. </a:t>
            </a:r>
          </a:p>
          <a:p>
            <a:r>
              <a:rPr lang="en-US" sz="3200" dirty="0"/>
              <a:t>Launches the task in a separate thread.</a:t>
            </a:r>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9481246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E60-8476-49B1-8755-59767A19B1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23.11.2  Processing Intermediate Results: Sieve of Eratosthenes (cont.)</a:t>
            </a:r>
            <a:endParaRPr lang="en-US" dirty="0">
              <a:solidFill>
                <a:srgbClr val="3380E6"/>
              </a:solidFill>
              <a:latin typeface="Consolas" panose="020B0609020204030204" pitchFamily="49" charset="0"/>
            </a:endParaRPr>
          </a:p>
        </p:txBody>
      </p:sp>
      <p:sp>
        <p:nvSpPr>
          <p:cNvPr id="147459" name="Text Placeholder 2">
            <a:extLst>
              <a:ext uri="{FF2B5EF4-FFF2-40B4-BE49-F238E27FC236}">
                <a16:creationId xmlns:a16="http://schemas.microsoft.com/office/drawing/2014/main" id="{4C11F791-86C9-4816-BBA3-41473E8ED0AC}"/>
              </a:ext>
            </a:extLst>
          </p:cNvPr>
          <p:cNvSpPr>
            <a:spLocks noGrp="1"/>
          </p:cNvSpPr>
          <p:nvPr>
            <p:ph type="body" idx="1"/>
          </p:nvPr>
        </p:nvSpPr>
        <p:spPr>
          <a:xfrm>
            <a:off x="609600" y="1576388"/>
            <a:ext cx="10972800" cy="4525962"/>
          </a:xfrm>
        </p:spPr>
        <p:txBody>
          <a:bodyPr/>
          <a:lstStyle/>
          <a:p>
            <a:pPr marL="109537" indent="0">
              <a:buNone/>
            </a:pPr>
            <a:r>
              <a:rPr lang="en-US" b="1" i="1" dirty="0"/>
              <a:t>Method </a:t>
            </a:r>
            <a:r>
              <a:rPr lang="en-US" b="1" i="1" dirty="0" err="1"/>
              <a:t>cancelButtonPressed</a:t>
            </a:r>
            <a:r>
              <a:rPr lang="en-US" b="1" i="1" dirty="0"/>
              <a:t> </a:t>
            </a:r>
          </a:p>
          <a:p>
            <a:r>
              <a:rPr lang="en-US" dirty="0"/>
              <a:t>Calls the </a:t>
            </a:r>
            <a:r>
              <a:rPr lang="en-US" dirty="0" err="1">
                <a:latin typeface="Consolas" panose="020B0609020204030204" pitchFamily="49" charset="0"/>
              </a:rPr>
              <a:t>PrimeCalculatorTask</a:t>
            </a:r>
            <a:r>
              <a:rPr lang="en-US" dirty="0" err="1"/>
              <a:t>’s</a:t>
            </a:r>
            <a:r>
              <a:rPr lang="en-US" dirty="0"/>
              <a:t> inherited </a:t>
            </a:r>
            <a:r>
              <a:rPr lang="en-US" b="1" dirty="0">
                <a:latin typeface="Consolas" panose="020B0609020204030204" pitchFamily="49" charset="0"/>
              </a:rPr>
              <a:t>cancel</a:t>
            </a:r>
            <a:r>
              <a:rPr lang="en-US" dirty="0"/>
              <a:t> method to terminate the task, then enables the </a:t>
            </a:r>
            <a:r>
              <a:rPr lang="en-US" dirty="0" err="1">
                <a:latin typeface="Consolas" panose="020B0609020204030204" pitchFamily="49" charset="0"/>
              </a:rPr>
              <a:t>getPrimesButton</a:t>
            </a:r>
            <a:r>
              <a:rPr lang="en-US" dirty="0"/>
              <a:t> and disables the </a:t>
            </a:r>
            <a:r>
              <a:rPr lang="en-US" dirty="0" err="1">
                <a:latin typeface="Consolas" panose="020B0609020204030204" pitchFamily="49" charset="0"/>
              </a:rPr>
              <a:t>cancelButton</a:t>
            </a:r>
            <a:r>
              <a:rPr lang="en-US" dirty="0"/>
              <a:t>. </a:t>
            </a:r>
          </a:p>
          <a:p>
            <a:endParaRPr lang="en-US" sz="3200" dirty="0"/>
          </a:p>
        </p:txBody>
      </p:sp>
      <p:sp>
        <p:nvSpPr>
          <p:cNvPr id="4" name="Footer Placeholder 3">
            <a:extLst>
              <a:ext uri="{FF2B5EF4-FFF2-40B4-BE49-F238E27FC236}">
                <a16:creationId xmlns:a16="http://schemas.microsoft.com/office/drawing/2014/main" id="{0187CA79-C150-4CA3-8F27-7A10B9DDC0E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121573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9419-D57D-4A68-B26F-492C0E0B380D}"/>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API</a:t>
            </a:r>
          </a:p>
        </p:txBody>
      </p:sp>
      <p:sp>
        <p:nvSpPr>
          <p:cNvPr id="184323" name="Text Placeholder 2">
            <a:extLst>
              <a:ext uri="{FF2B5EF4-FFF2-40B4-BE49-F238E27FC236}">
                <a16:creationId xmlns:a16="http://schemas.microsoft.com/office/drawing/2014/main" id="{46B9EB50-314D-4DE4-9DBB-059195BC89A6}"/>
              </a:ext>
            </a:extLst>
          </p:cNvPr>
          <p:cNvSpPr>
            <a:spLocks noGrp="1"/>
          </p:cNvSpPr>
          <p:nvPr>
            <p:ph type="body" idx="1"/>
          </p:nvPr>
        </p:nvSpPr>
        <p:spPr/>
        <p:txBody>
          <a:bodyPr/>
          <a:lstStyle/>
          <a:p>
            <a:pPr eaLnBrk="1" hangingPunct="1"/>
            <a:r>
              <a:rPr lang="en-US" altLang="en-US" dirty="0">
                <a:solidFill>
                  <a:srgbClr val="000000"/>
                </a:solidFill>
                <a:latin typeface="Times New Roman" panose="02020603050405020304" pitchFamily="18" charset="0"/>
              </a:rPr>
              <a:t>In Section 7.15, we used class </a:t>
            </a:r>
            <a:r>
              <a:rPr lang="en-US" altLang="en-US" dirty="0" err="1">
                <a:solidFill>
                  <a:srgbClr val="000000"/>
                </a:solidFill>
                <a:latin typeface="Lucida Console" panose="020B0609040504020204" pitchFamily="49" charset="0"/>
              </a:rPr>
              <a:t>Arrays</a:t>
            </a:r>
            <a:r>
              <a:rPr lang="en-US" altLang="en-US" dirty="0" err="1">
                <a:solidFill>
                  <a:srgbClr val="000000"/>
                </a:solidFill>
                <a:latin typeface="Times New Roman" panose="02020603050405020304" pitchFamily="18" charset="0"/>
              </a:rPr>
              <a:t>’s</a:t>
            </a:r>
            <a:r>
              <a:rPr lang="en-US" altLang="en-US" dirty="0">
                <a:solidFill>
                  <a:srgbClr val="000000"/>
                </a:solidFill>
                <a:latin typeface="Times New Roman" panose="02020603050405020304" pitchFamily="18" charset="0"/>
              </a:rPr>
              <a:t> </a:t>
            </a:r>
            <a:r>
              <a:rPr lang="en-US" altLang="en-US" dirty="0">
                <a:solidFill>
                  <a:srgbClr val="000000"/>
                </a:solidFill>
                <a:latin typeface="Lucida Console" panose="020B0609040504020204" pitchFamily="49" charset="0"/>
              </a:rPr>
              <a:t>static</a:t>
            </a:r>
            <a:r>
              <a:rPr lang="en-US" altLang="en-US" dirty="0">
                <a:solidFill>
                  <a:srgbClr val="000000"/>
                </a:solidFill>
                <a:latin typeface="Times New Roman" panose="02020603050405020304" pitchFamily="18" charset="0"/>
              </a:rPr>
              <a:t> method </a:t>
            </a:r>
            <a:r>
              <a:rPr lang="en-US" altLang="en-US" dirty="0">
                <a:solidFill>
                  <a:srgbClr val="000000"/>
                </a:solidFill>
                <a:latin typeface="Lucida Console" panose="020B0609040504020204" pitchFamily="49" charset="0"/>
              </a:rPr>
              <a:t>sort</a:t>
            </a:r>
            <a:r>
              <a:rPr lang="en-US" altLang="en-US" dirty="0">
                <a:solidFill>
                  <a:srgbClr val="000000"/>
                </a:solidFill>
                <a:latin typeface="Times New Roman" panose="02020603050405020304" pitchFamily="18" charset="0"/>
              </a:rPr>
              <a:t> to sort an array and we introduced static method </a:t>
            </a:r>
            <a:r>
              <a:rPr lang="en-US" altLang="en-US" dirty="0" err="1">
                <a:solidFill>
                  <a:srgbClr val="000000"/>
                </a:solidFill>
                <a:latin typeface="Lucida Console" panose="020B0609040504020204" pitchFamily="49" charset="0"/>
              </a:rPr>
              <a:t>parallelSort</a:t>
            </a:r>
            <a:r>
              <a:rPr lang="en-US" altLang="en-US" dirty="0">
                <a:solidFill>
                  <a:srgbClr val="000000"/>
                </a:solidFill>
                <a:latin typeface="Times New Roman" panose="02020603050405020304" pitchFamily="18" charset="0"/>
              </a:rPr>
              <a:t> for sorting large arrays more efficiently on multi-core systems. </a:t>
            </a:r>
          </a:p>
          <a:p>
            <a:pPr eaLnBrk="1" hangingPunct="1"/>
            <a:r>
              <a:rPr lang="en-US" altLang="en-US" dirty="0">
                <a:solidFill>
                  <a:srgbClr val="000000"/>
                </a:solidFill>
                <a:latin typeface="Times New Roman" panose="02020603050405020304" pitchFamily="18" charset="0"/>
              </a:rPr>
              <a:t>Figure 23.28 uses both methods to sort 15,000,000 element arrays of random </a:t>
            </a:r>
            <a:r>
              <a:rPr lang="en-US" altLang="en-US" dirty="0" err="1">
                <a:solidFill>
                  <a:srgbClr val="000000"/>
                </a:solidFill>
                <a:latin typeface="Lucida Console" panose="020B0609040504020204" pitchFamily="49" charset="0"/>
              </a:rPr>
              <a:t>int</a:t>
            </a:r>
            <a:r>
              <a:rPr lang="en-US" altLang="en-US" dirty="0">
                <a:solidFill>
                  <a:srgbClr val="000000"/>
                </a:solidFill>
                <a:latin typeface="Times New Roman" panose="02020603050405020304" pitchFamily="18" charset="0"/>
              </a:rPr>
              <a:t> values so that we can demonstrate </a:t>
            </a:r>
            <a:r>
              <a:rPr lang="en-US" altLang="en-US" dirty="0" err="1">
                <a:solidFill>
                  <a:srgbClr val="000000"/>
                </a:solidFill>
                <a:latin typeface="Lucida Console" panose="020B0609040504020204" pitchFamily="49" charset="0"/>
              </a:rPr>
              <a:t>parallelSort</a:t>
            </a:r>
            <a:r>
              <a:rPr lang="en-US" altLang="en-US" dirty="0" err="1">
                <a:solidFill>
                  <a:srgbClr val="000000"/>
                </a:solidFill>
                <a:latin typeface="Times New Roman" panose="02020603050405020304" pitchFamily="18" charset="0"/>
              </a:rPr>
              <a:t>’s</a:t>
            </a:r>
            <a:r>
              <a:rPr lang="en-US" altLang="en-US" dirty="0">
                <a:solidFill>
                  <a:srgbClr val="000000"/>
                </a:solidFill>
                <a:latin typeface="Times New Roman" panose="02020603050405020304" pitchFamily="18" charset="0"/>
              </a:rPr>
              <a:t> performance improvement of over </a:t>
            </a:r>
            <a:r>
              <a:rPr lang="en-US" altLang="en-US" dirty="0">
                <a:solidFill>
                  <a:srgbClr val="000000"/>
                </a:solidFill>
                <a:latin typeface="Lucida Console" panose="020B0609040504020204" pitchFamily="49" charset="0"/>
              </a:rPr>
              <a:t>sort</a:t>
            </a:r>
            <a:r>
              <a:rPr lang="en-US" altLang="en-US" dirty="0">
                <a:solidFill>
                  <a:srgbClr val="000000"/>
                </a:solidFill>
                <a:latin typeface="Times New Roman" panose="02020603050405020304" pitchFamily="18" charset="0"/>
              </a:rPr>
              <a:t> on a multi-core system (we ran this on a quad-core system). </a:t>
            </a:r>
          </a:p>
        </p:txBody>
      </p:sp>
      <p:sp>
        <p:nvSpPr>
          <p:cNvPr id="4" name="Footer Placeholder 3">
            <a:extLst>
              <a:ext uri="{FF2B5EF4-FFF2-40B4-BE49-F238E27FC236}">
                <a16:creationId xmlns:a16="http://schemas.microsoft.com/office/drawing/2014/main" id="{5593BB83-DC09-4D71-B105-B90299BA888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693315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5">
            <a:extLst>
              <a:ext uri="{FF2B5EF4-FFF2-40B4-BE49-F238E27FC236}">
                <a16:creationId xmlns:a16="http://schemas.microsoft.com/office/drawing/2014/main" id="{5A25A2F6-56D9-40FD-A2FE-EF9BC77008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4" name="Footer Placeholder 3">
            <a:extLst>
              <a:ext uri="{FF2B5EF4-FFF2-40B4-BE49-F238E27FC236}">
                <a16:creationId xmlns:a16="http://schemas.microsoft.com/office/drawing/2014/main" id="{07331618-BBFE-41E7-9664-6737A9D9962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71287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6">
            <a:extLst>
              <a:ext uri="{FF2B5EF4-FFF2-40B4-BE49-F238E27FC236}">
                <a16:creationId xmlns:a16="http://schemas.microsoft.com/office/drawing/2014/main" id="{EBEB190F-B6B1-4279-98D2-74E892C2C0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4" name="Footer Placeholder 3">
            <a:extLst>
              <a:ext uri="{FF2B5EF4-FFF2-40B4-BE49-F238E27FC236}">
                <a16:creationId xmlns:a16="http://schemas.microsoft.com/office/drawing/2014/main" id="{D0E8B7C5-DD35-414F-8181-4255A49E709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14684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7">
            <a:extLst>
              <a:ext uri="{FF2B5EF4-FFF2-40B4-BE49-F238E27FC236}">
                <a16:creationId xmlns:a16="http://schemas.microsoft.com/office/drawing/2014/main" id="{80D20175-7B74-4103-9B17-9630B1E5CBD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4" name="Footer Placeholder 3">
            <a:extLst>
              <a:ext uri="{FF2B5EF4-FFF2-40B4-BE49-F238E27FC236}">
                <a16:creationId xmlns:a16="http://schemas.microsoft.com/office/drawing/2014/main" id="{85BD7F54-34AF-4764-8425-FE27AA99FFA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029220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8">
            <a:extLst>
              <a:ext uri="{FF2B5EF4-FFF2-40B4-BE49-F238E27FC236}">
                <a16:creationId xmlns:a16="http://schemas.microsoft.com/office/drawing/2014/main" id="{8BAACF17-D555-4883-87D4-5E998D81B0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35100"/>
            <a:ext cx="12192000" cy="3986213"/>
          </a:xfrm>
          <a:prstGeom prst="rect">
            <a:avLst/>
          </a:prstGeom>
        </p:spPr>
      </p:pic>
      <p:sp>
        <p:nvSpPr>
          <p:cNvPr id="4" name="Footer Placeholder 3">
            <a:extLst>
              <a:ext uri="{FF2B5EF4-FFF2-40B4-BE49-F238E27FC236}">
                <a16:creationId xmlns:a16="http://schemas.microsoft.com/office/drawing/2014/main" id="{DE157691-3859-48A8-BCDE-20A82C6527B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7308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F056-DA14-4DE4-9DD3-F8275408985C}"/>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API (Cont.)</a:t>
            </a:r>
          </a:p>
        </p:txBody>
      </p:sp>
      <p:sp>
        <p:nvSpPr>
          <p:cNvPr id="183299" name="Text Placeholder 2">
            <a:extLst>
              <a:ext uri="{FF2B5EF4-FFF2-40B4-BE49-F238E27FC236}">
                <a16:creationId xmlns:a16="http://schemas.microsoft.com/office/drawing/2014/main" id="{59C61EB5-987C-4297-BD85-C47A894D7AFA}"/>
              </a:ext>
            </a:extLst>
          </p:cNvPr>
          <p:cNvSpPr>
            <a:spLocks noGrp="1"/>
          </p:cNvSpPr>
          <p:nvPr>
            <p:ph type="body" idx="1"/>
          </p:nvPr>
        </p:nvSpPr>
        <p:spPr/>
        <p:txBody>
          <a:bodyPr/>
          <a:lstStyle/>
          <a:p>
            <a:pPr marL="109537" indent="0">
              <a:buNone/>
              <a:defRPr/>
            </a:pPr>
            <a:r>
              <a:rPr lang="en-US" altLang="en-US" b="1" i="1" dirty="0">
                <a:solidFill>
                  <a:srgbClr val="000000"/>
                </a:solidFill>
                <a:latin typeface="Times New Roman" pitchFamily="18" charset="0"/>
              </a:rPr>
              <a:t>Other Parallel Array Operations</a:t>
            </a:r>
          </a:p>
          <a:p>
            <a:pPr eaLnBrk="1" hangingPunct="1">
              <a:defRPr/>
            </a:pPr>
            <a:r>
              <a:rPr lang="en-US" altLang="en-US" dirty="0">
                <a:solidFill>
                  <a:srgbClr val="000000"/>
                </a:solidFill>
                <a:latin typeface="Times New Roman" pitchFamily="18" charset="0"/>
              </a:rPr>
              <a:t>In addition to method </a:t>
            </a:r>
            <a:r>
              <a:rPr lang="en-US" altLang="en-US" dirty="0" err="1">
                <a:solidFill>
                  <a:srgbClr val="000000"/>
                </a:solidFill>
                <a:latin typeface="Lucida Console" panose="020B0609040504020204" pitchFamily="49" charset="0"/>
              </a:rPr>
              <a:t>parallelSort</a:t>
            </a:r>
            <a:r>
              <a:rPr lang="en-US" altLang="en-US" dirty="0">
                <a:solidFill>
                  <a:srgbClr val="000000"/>
                </a:solidFill>
                <a:latin typeface="Times New Roman" pitchFamily="18" charset="0"/>
              </a:rPr>
              <a:t>, class </a:t>
            </a:r>
            <a:r>
              <a:rPr lang="en-US" altLang="en-US" dirty="0">
                <a:solidFill>
                  <a:srgbClr val="000000"/>
                </a:solidFill>
                <a:latin typeface="Lucida Console" panose="020B0609040504020204" pitchFamily="49" charset="0"/>
              </a:rPr>
              <a:t>Arrays</a:t>
            </a:r>
            <a:r>
              <a:rPr lang="en-US" altLang="en-US" dirty="0">
                <a:solidFill>
                  <a:srgbClr val="000000"/>
                </a:solidFill>
                <a:latin typeface="Times New Roman" pitchFamily="18" charset="0"/>
              </a:rPr>
              <a:t> now contains methods </a:t>
            </a:r>
            <a:r>
              <a:rPr lang="en-US" altLang="en-US" dirty="0" err="1">
                <a:solidFill>
                  <a:srgbClr val="000000"/>
                </a:solidFill>
                <a:latin typeface="Lucida Console" panose="020B0609040504020204" pitchFamily="49" charset="0"/>
              </a:rPr>
              <a:t>parallelSetAll</a:t>
            </a:r>
            <a:r>
              <a:rPr lang="en-US" altLang="en-US" dirty="0">
                <a:solidFill>
                  <a:srgbClr val="000000"/>
                </a:solidFill>
                <a:latin typeface="Times New Roman" pitchFamily="18" charset="0"/>
              </a:rPr>
              <a:t> and </a:t>
            </a:r>
            <a:r>
              <a:rPr lang="en-US" altLang="en-US" dirty="0" err="1">
                <a:solidFill>
                  <a:srgbClr val="000000"/>
                </a:solidFill>
                <a:latin typeface="Lucida Console" panose="020B0609040504020204" pitchFamily="49" charset="0"/>
              </a:rPr>
              <a:t>parallelPrefix</a:t>
            </a:r>
            <a:r>
              <a:rPr lang="en-US" altLang="en-US" dirty="0">
                <a:solidFill>
                  <a:srgbClr val="000000"/>
                </a:solidFill>
                <a:latin typeface="Times New Roman" pitchFamily="18" charset="0"/>
              </a:rPr>
              <a:t>, which perform the following tasks:</a:t>
            </a:r>
          </a:p>
          <a:p>
            <a:pPr lvl="1" eaLnBrk="1" hangingPunct="1">
              <a:defRPr/>
            </a:pPr>
            <a:r>
              <a:rPr lang="en-US" altLang="en-US" dirty="0" err="1">
                <a:solidFill>
                  <a:srgbClr val="000000"/>
                </a:solidFill>
                <a:latin typeface="Lucida Console" panose="020B0609040504020204" pitchFamily="49" charset="0"/>
              </a:rPr>
              <a:t>parallelSetAll</a:t>
            </a:r>
            <a:r>
              <a:rPr lang="en-US" altLang="en-US" dirty="0">
                <a:solidFill>
                  <a:srgbClr val="000000"/>
                </a:solidFill>
                <a:latin typeface="Times New Roman" pitchFamily="18" charset="0"/>
              </a:rPr>
              <a:t>—Fills an array with values produced by a generator function that receives an </a:t>
            </a:r>
            <a:r>
              <a:rPr lang="en-US" altLang="en-US" dirty="0" err="1">
                <a:solidFill>
                  <a:srgbClr val="000000"/>
                </a:solidFill>
                <a:latin typeface="Lucida Console" panose="020B0609040504020204" pitchFamily="49" charset="0"/>
              </a:rPr>
              <a:t>int</a:t>
            </a:r>
            <a:r>
              <a:rPr lang="en-US" altLang="en-US" dirty="0">
                <a:solidFill>
                  <a:srgbClr val="000000"/>
                </a:solidFill>
                <a:latin typeface="Times New Roman" pitchFamily="18" charset="0"/>
              </a:rPr>
              <a:t> and returns a value of type </a:t>
            </a:r>
            <a:r>
              <a:rPr lang="en-US" altLang="en-US" dirty="0" err="1">
                <a:solidFill>
                  <a:srgbClr val="000000"/>
                </a:solidFill>
                <a:latin typeface="Lucida Console" panose="020B0609040504020204" pitchFamily="49" charset="0"/>
              </a:rPr>
              <a:t>int</a:t>
            </a:r>
            <a:r>
              <a:rPr lang="en-US" altLang="en-US" dirty="0">
                <a:solidFill>
                  <a:srgbClr val="000000"/>
                </a:solidFill>
                <a:latin typeface="Times New Roman" pitchFamily="18" charset="0"/>
              </a:rPr>
              <a:t>, </a:t>
            </a:r>
            <a:r>
              <a:rPr lang="en-US" altLang="en-US" dirty="0">
                <a:solidFill>
                  <a:srgbClr val="000000"/>
                </a:solidFill>
                <a:latin typeface="Lucida Console" panose="020B0609040504020204" pitchFamily="49" charset="0"/>
              </a:rPr>
              <a:t>long</a:t>
            </a:r>
            <a:r>
              <a:rPr lang="en-US" altLang="en-US" dirty="0">
                <a:solidFill>
                  <a:srgbClr val="000000"/>
                </a:solidFill>
                <a:latin typeface="Times New Roman" pitchFamily="18" charset="0"/>
              </a:rPr>
              <a:t> or </a:t>
            </a:r>
            <a:r>
              <a:rPr lang="en-US" altLang="en-US" dirty="0">
                <a:solidFill>
                  <a:srgbClr val="000000"/>
                </a:solidFill>
                <a:latin typeface="Lucida Console" panose="020B0609040504020204" pitchFamily="49" charset="0"/>
              </a:rPr>
              <a:t>double</a:t>
            </a:r>
            <a:r>
              <a:rPr lang="en-US" altLang="en-US" dirty="0">
                <a:solidFill>
                  <a:srgbClr val="000000"/>
                </a:solidFill>
                <a:latin typeface="Times New Roman" pitchFamily="18" charset="0"/>
              </a:rPr>
              <a:t>. </a:t>
            </a:r>
          </a:p>
        </p:txBody>
      </p:sp>
      <p:sp>
        <p:nvSpPr>
          <p:cNvPr id="4" name="Footer Placeholder 3">
            <a:extLst>
              <a:ext uri="{FF2B5EF4-FFF2-40B4-BE49-F238E27FC236}">
                <a16:creationId xmlns:a16="http://schemas.microsoft.com/office/drawing/2014/main" id="{A7E798B0-3934-460E-87BB-71C1FF48858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7127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2">
            <a:extLst>
              <a:ext uri="{FF2B5EF4-FFF2-40B4-BE49-F238E27FC236}">
                <a16:creationId xmlns:a16="http://schemas.microsoft.com/office/drawing/2014/main" id="{7A7451FD-E6E4-48AD-B924-B45057E5FE1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00088" y="0"/>
            <a:ext cx="10790237" cy="6858000"/>
          </a:xfrm>
          <a:prstGeom prst="rect">
            <a:avLst/>
          </a:prstGeom>
        </p:spPr>
      </p:pic>
      <p:sp>
        <p:nvSpPr>
          <p:cNvPr id="4" name="Footer Placeholder 3">
            <a:extLst>
              <a:ext uri="{FF2B5EF4-FFF2-40B4-BE49-F238E27FC236}">
                <a16:creationId xmlns:a16="http://schemas.microsoft.com/office/drawing/2014/main" id="{A0DF0539-D9A2-43B0-850E-0024017DF62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4230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0">
            <a:extLst>
              <a:ext uri="{FF2B5EF4-FFF2-40B4-BE49-F238E27FC236}">
                <a16:creationId xmlns:a16="http://schemas.microsoft.com/office/drawing/2014/main" id="{756C4849-AE21-4F89-B8B7-FB9BBA122A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60500"/>
            <a:ext cx="12192000" cy="3935413"/>
          </a:xfrm>
          <a:prstGeom prst="rect">
            <a:avLst/>
          </a:prstGeom>
        </p:spPr>
      </p:pic>
      <p:sp>
        <p:nvSpPr>
          <p:cNvPr id="4" name="Footer Placeholder 3">
            <a:extLst>
              <a:ext uri="{FF2B5EF4-FFF2-40B4-BE49-F238E27FC236}">
                <a16:creationId xmlns:a16="http://schemas.microsoft.com/office/drawing/2014/main" id="{0BD2FFC6-70EC-45E5-BFAF-57D88D8DFF4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582906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93F76-B498-48FD-BD13-1382AD172C3B}"/>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API (Cont.)</a:t>
            </a:r>
          </a:p>
        </p:txBody>
      </p:sp>
      <p:sp>
        <p:nvSpPr>
          <p:cNvPr id="183299" name="Text Placeholder 2">
            <a:extLst>
              <a:ext uri="{FF2B5EF4-FFF2-40B4-BE49-F238E27FC236}">
                <a16:creationId xmlns:a16="http://schemas.microsoft.com/office/drawing/2014/main" id="{1F168B92-6BED-47E1-BBD1-662182CDA110}"/>
              </a:ext>
            </a:extLst>
          </p:cNvPr>
          <p:cNvSpPr>
            <a:spLocks noGrp="1"/>
          </p:cNvSpPr>
          <p:nvPr>
            <p:ph type="body" idx="1"/>
          </p:nvPr>
        </p:nvSpPr>
        <p:spPr/>
        <p:txBody>
          <a:bodyPr/>
          <a:lstStyle/>
          <a:p>
            <a:pPr lvl="1" eaLnBrk="1" hangingPunct="1">
              <a:defRPr/>
            </a:pPr>
            <a:r>
              <a:rPr lang="en-US" altLang="en-US" dirty="0" err="1">
                <a:solidFill>
                  <a:srgbClr val="000000"/>
                </a:solidFill>
                <a:latin typeface="Lucida Console" panose="020B0609040504020204" pitchFamily="49" charset="0"/>
              </a:rPr>
              <a:t>parallelPrefix</a:t>
            </a:r>
            <a:r>
              <a:rPr lang="en-US" altLang="en-US" dirty="0">
                <a:solidFill>
                  <a:srgbClr val="000000"/>
                </a:solidFill>
                <a:latin typeface="Times New Roman" pitchFamily="18" charset="0"/>
              </a:rPr>
              <a:t>—Applies a </a:t>
            </a:r>
            <a:r>
              <a:rPr lang="en-US" altLang="en-US" dirty="0" err="1">
                <a:solidFill>
                  <a:srgbClr val="000000"/>
                </a:solidFill>
                <a:latin typeface="Lucida Console" panose="020B0609040504020204" pitchFamily="49" charset="0"/>
              </a:rPr>
              <a:t>BinaryOperator</a:t>
            </a:r>
            <a:r>
              <a:rPr lang="en-US" altLang="en-US" dirty="0">
                <a:solidFill>
                  <a:srgbClr val="000000"/>
                </a:solidFill>
                <a:latin typeface="Times New Roman" pitchFamily="18" charset="0"/>
              </a:rPr>
              <a:t> to the current and previous array elements and stores the result in the current element. For example, consider:</a:t>
            </a:r>
          </a:p>
          <a:p>
            <a:pPr marL="365125" lvl="1" indent="0">
              <a:buNone/>
              <a:defRPr/>
            </a:pPr>
            <a:r>
              <a:rPr lang="en-US" altLang="en-US" dirty="0">
                <a:solidFill>
                  <a:srgbClr val="000000"/>
                </a:solidFill>
                <a:latin typeface="Times New Roman" pitchFamily="18" charset="0"/>
              </a:rPr>
              <a:t>     </a:t>
            </a:r>
            <a:r>
              <a:rPr lang="en-US" altLang="en-US" sz="1600" dirty="0" err="1">
                <a:solidFill>
                  <a:srgbClr val="0000FF"/>
                </a:solidFill>
                <a:latin typeface="Lucida Console" panose="020B0609040504020204" pitchFamily="49" charset="0"/>
              </a:rPr>
              <a:t>int</a:t>
            </a:r>
            <a:r>
              <a:rPr lang="en-US" altLang="en-US" sz="1600" dirty="0">
                <a:solidFill>
                  <a:srgbClr val="000000"/>
                </a:solidFill>
                <a:latin typeface="Lucida Console" panose="020B0609040504020204" pitchFamily="49" charset="0"/>
              </a:rPr>
              <a:t>[] values = {</a:t>
            </a:r>
            <a:r>
              <a:rPr lang="en-US" altLang="en-US" sz="1600" dirty="0">
                <a:solidFill>
                  <a:srgbClr val="00B0F0"/>
                </a:solidFill>
                <a:latin typeface="Lucida Console" panose="020B0609040504020204" pitchFamily="49" charset="0"/>
              </a:rPr>
              <a:t>1</a:t>
            </a:r>
            <a:r>
              <a:rPr lang="en-US" altLang="en-US" sz="1600" dirty="0">
                <a:solidFill>
                  <a:srgbClr val="000000"/>
                </a:solidFill>
                <a:latin typeface="Lucida Console" panose="020B0609040504020204" pitchFamily="49" charset="0"/>
              </a:rPr>
              <a:t>, </a:t>
            </a:r>
            <a:r>
              <a:rPr lang="en-US" altLang="en-US" sz="1600" dirty="0">
                <a:solidFill>
                  <a:srgbClr val="00B0F0"/>
                </a:solidFill>
                <a:latin typeface="Lucida Console" panose="020B0609040504020204" pitchFamily="49" charset="0"/>
              </a:rPr>
              <a:t>2</a:t>
            </a:r>
            <a:r>
              <a:rPr lang="en-US" altLang="en-US" sz="1600" dirty="0">
                <a:solidFill>
                  <a:srgbClr val="000000"/>
                </a:solidFill>
                <a:latin typeface="Lucida Console" panose="020B0609040504020204" pitchFamily="49" charset="0"/>
              </a:rPr>
              <a:t>, </a:t>
            </a:r>
            <a:r>
              <a:rPr lang="en-US" altLang="en-US" sz="1600" dirty="0">
                <a:solidFill>
                  <a:srgbClr val="00B0F0"/>
                </a:solidFill>
                <a:latin typeface="Lucida Console" panose="020B0609040504020204" pitchFamily="49" charset="0"/>
              </a:rPr>
              <a:t>3</a:t>
            </a:r>
            <a:r>
              <a:rPr lang="en-US" altLang="en-US" sz="1600" dirty="0">
                <a:solidFill>
                  <a:srgbClr val="000000"/>
                </a:solidFill>
                <a:latin typeface="Lucida Console" panose="020B0609040504020204" pitchFamily="49" charset="0"/>
              </a:rPr>
              <a:t>, </a:t>
            </a:r>
            <a:r>
              <a:rPr lang="en-US" altLang="en-US" sz="1600" dirty="0">
                <a:solidFill>
                  <a:srgbClr val="00B0F0"/>
                </a:solidFill>
                <a:latin typeface="Lucida Console" panose="020B0609040504020204" pitchFamily="49" charset="0"/>
              </a:rPr>
              <a:t>4</a:t>
            </a:r>
            <a:r>
              <a:rPr lang="en-US" altLang="en-US" sz="1600" dirty="0">
                <a:solidFill>
                  <a:srgbClr val="000000"/>
                </a:solidFill>
                <a:latin typeface="Lucida Console" panose="020B0609040504020204" pitchFamily="49" charset="0"/>
              </a:rPr>
              <a:t>, </a:t>
            </a:r>
            <a:r>
              <a:rPr lang="en-US" altLang="en-US" sz="1600" dirty="0">
                <a:solidFill>
                  <a:srgbClr val="00B0F0"/>
                </a:solidFill>
                <a:latin typeface="Lucida Console" panose="020B0609040504020204" pitchFamily="49" charset="0"/>
              </a:rPr>
              <a:t>5</a:t>
            </a:r>
            <a:r>
              <a:rPr lang="en-US" altLang="en-US" sz="1600" dirty="0">
                <a:solidFill>
                  <a:srgbClr val="000000"/>
                </a:solidFill>
                <a:latin typeface="Lucida Console" panose="020B0609040504020204" pitchFamily="49" charset="0"/>
              </a:rPr>
              <a:t>};</a:t>
            </a:r>
          </a:p>
          <a:p>
            <a:pPr marL="365125" lvl="1" indent="0">
              <a:buNone/>
              <a:defRPr/>
            </a:pPr>
            <a:r>
              <a:rPr lang="en-US" altLang="en-US" sz="1600" dirty="0">
                <a:solidFill>
                  <a:srgbClr val="000000"/>
                </a:solidFill>
                <a:latin typeface="Lucida Console" panose="020B0609040504020204" pitchFamily="49" charset="0"/>
              </a:rPr>
              <a:t>   </a:t>
            </a:r>
            <a:r>
              <a:rPr lang="en-US" altLang="en-US" sz="1600" dirty="0" err="1">
                <a:solidFill>
                  <a:srgbClr val="000000"/>
                </a:solidFill>
                <a:latin typeface="Lucida Console" panose="020B0609040504020204" pitchFamily="49" charset="0"/>
              </a:rPr>
              <a:t>Arrays.parallelPrefix</a:t>
            </a:r>
            <a:r>
              <a:rPr lang="en-US" altLang="en-US" sz="1600" dirty="0">
                <a:solidFill>
                  <a:srgbClr val="000000"/>
                </a:solidFill>
                <a:latin typeface="Lucida Console" panose="020B0609040504020204" pitchFamily="49" charset="0"/>
              </a:rPr>
              <a:t>(values, (x, y) -&gt; x + y);</a:t>
            </a:r>
          </a:p>
          <a:p>
            <a:pPr lvl="1" eaLnBrk="1" hangingPunct="1">
              <a:defRPr/>
            </a:pPr>
            <a:r>
              <a:rPr lang="en-US" altLang="en-US" dirty="0">
                <a:solidFill>
                  <a:srgbClr val="000000"/>
                </a:solidFill>
                <a:latin typeface="Times New Roman" pitchFamily="18" charset="0"/>
              </a:rPr>
              <a:t>This call to </a:t>
            </a:r>
            <a:r>
              <a:rPr lang="en-US" altLang="en-US" dirty="0" err="1">
                <a:solidFill>
                  <a:srgbClr val="000000"/>
                </a:solidFill>
                <a:latin typeface="Lucida Console" panose="020B0609040504020204" pitchFamily="49" charset="0"/>
              </a:rPr>
              <a:t>parallelPrefix</a:t>
            </a:r>
            <a:r>
              <a:rPr lang="en-US" altLang="en-US" dirty="0">
                <a:solidFill>
                  <a:srgbClr val="000000"/>
                </a:solidFill>
                <a:latin typeface="Times New Roman" pitchFamily="18" charset="0"/>
              </a:rPr>
              <a:t> uses a </a:t>
            </a:r>
            <a:r>
              <a:rPr lang="en-US" altLang="en-US" dirty="0" err="1">
                <a:solidFill>
                  <a:srgbClr val="000000"/>
                </a:solidFill>
                <a:latin typeface="Lucida Console" panose="020B0609040504020204" pitchFamily="49" charset="0"/>
              </a:rPr>
              <a:t>BinaryOperator</a:t>
            </a:r>
            <a:r>
              <a:rPr lang="en-US" altLang="en-US" dirty="0">
                <a:solidFill>
                  <a:srgbClr val="000000"/>
                </a:solidFill>
                <a:latin typeface="Times New Roman" pitchFamily="18" charset="0"/>
              </a:rPr>
              <a:t> that </a:t>
            </a:r>
            <a:r>
              <a:rPr lang="en-US" altLang="en-US" i="1" dirty="0">
                <a:solidFill>
                  <a:srgbClr val="000000"/>
                </a:solidFill>
                <a:latin typeface="Times New Roman" pitchFamily="18" charset="0"/>
              </a:rPr>
              <a:t>adds</a:t>
            </a:r>
            <a:r>
              <a:rPr lang="en-US" altLang="en-US" dirty="0">
                <a:solidFill>
                  <a:srgbClr val="000000"/>
                </a:solidFill>
                <a:latin typeface="Times New Roman" pitchFamily="18" charset="0"/>
              </a:rPr>
              <a:t> two values. </a:t>
            </a:r>
          </a:p>
          <a:p>
            <a:pPr lvl="1" eaLnBrk="1" hangingPunct="1">
              <a:defRPr/>
            </a:pPr>
            <a:r>
              <a:rPr lang="en-US" altLang="en-US" dirty="0">
                <a:solidFill>
                  <a:srgbClr val="000000"/>
                </a:solidFill>
                <a:latin typeface="Times New Roman" pitchFamily="18" charset="0"/>
              </a:rPr>
              <a:t>After the call completes, the array contains 1, 3, 6, 10 and 15. Similarly, the following call to </a:t>
            </a:r>
            <a:r>
              <a:rPr lang="en-US" altLang="en-US" dirty="0" err="1">
                <a:solidFill>
                  <a:srgbClr val="000000"/>
                </a:solidFill>
                <a:latin typeface="Lucida Console" panose="020B0609040504020204" pitchFamily="49" charset="0"/>
              </a:rPr>
              <a:t>parallelPrefix</a:t>
            </a:r>
            <a:r>
              <a:rPr lang="en-US" altLang="en-US" dirty="0">
                <a:solidFill>
                  <a:srgbClr val="000000"/>
                </a:solidFill>
                <a:latin typeface="Times New Roman" pitchFamily="18" charset="0"/>
              </a:rPr>
              <a:t>, uses a </a:t>
            </a:r>
            <a:r>
              <a:rPr lang="en-US" altLang="en-US" dirty="0" err="1">
                <a:solidFill>
                  <a:srgbClr val="000000"/>
                </a:solidFill>
                <a:latin typeface="Lucida Console" panose="020B0609040504020204" pitchFamily="49" charset="0"/>
              </a:rPr>
              <a:t>BinaryOperator</a:t>
            </a:r>
            <a:r>
              <a:rPr lang="en-US" altLang="en-US" dirty="0">
                <a:solidFill>
                  <a:srgbClr val="000000"/>
                </a:solidFill>
                <a:latin typeface="Times New Roman" pitchFamily="18" charset="0"/>
              </a:rPr>
              <a:t> that multiplies two values. After the call completes, the array contains 1, 2, 6, 24 and 120:</a:t>
            </a:r>
          </a:p>
          <a:p>
            <a:pPr marL="392113" lvl="1" indent="0">
              <a:buNone/>
              <a:defRPr/>
            </a:pPr>
            <a:r>
              <a:rPr lang="en-US" altLang="en-US" dirty="0">
                <a:solidFill>
                  <a:srgbClr val="000000"/>
                </a:solidFill>
                <a:latin typeface="Times New Roman" pitchFamily="18" charset="0"/>
              </a:rPr>
              <a:t>     </a:t>
            </a:r>
            <a:r>
              <a:rPr lang="en-US" altLang="en-US" sz="1800" dirty="0" err="1">
                <a:solidFill>
                  <a:srgbClr val="0000FF"/>
                </a:solidFill>
                <a:latin typeface="Lucida Console" panose="020B0609040504020204" pitchFamily="49" charset="0"/>
              </a:rPr>
              <a:t>int</a:t>
            </a:r>
            <a:r>
              <a:rPr lang="en-US" altLang="en-US" sz="1800" dirty="0">
                <a:solidFill>
                  <a:srgbClr val="000000"/>
                </a:solidFill>
                <a:latin typeface="Lucida Console" panose="020B0609040504020204" pitchFamily="49" charset="0"/>
              </a:rPr>
              <a:t>[] values = {</a:t>
            </a:r>
            <a:r>
              <a:rPr lang="en-US" altLang="en-US" sz="1800" dirty="0">
                <a:solidFill>
                  <a:srgbClr val="00B0F0"/>
                </a:solidFill>
                <a:latin typeface="Lucida Console" panose="020B0609040504020204" pitchFamily="49" charset="0"/>
              </a:rPr>
              <a:t>1</a:t>
            </a:r>
            <a:r>
              <a:rPr lang="en-US" altLang="en-US" sz="1800" dirty="0">
                <a:solidFill>
                  <a:srgbClr val="000000"/>
                </a:solidFill>
                <a:latin typeface="Lucida Console" panose="020B0609040504020204" pitchFamily="49" charset="0"/>
              </a:rPr>
              <a:t>, </a:t>
            </a:r>
            <a:r>
              <a:rPr lang="en-US" altLang="en-US" sz="1800" dirty="0">
                <a:solidFill>
                  <a:srgbClr val="00B0F0"/>
                </a:solidFill>
                <a:latin typeface="Lucida Console" panose="020B0609040504020204" pitchFamily="49" charset="0"/>
              </a:rPr>
              <a:t>2</a:t>
            </a:r>
            <a:r>
              <a:rPr lang="en-US" altLang="en-US" sz="1800" dirty="0">
                <a:solidFill>
                  <a:srgbClr val="000000"/>
                </a:solidFill>
                <a:latin typeface="Lucida Console" panose="020B0609040504020204" pitchFamily="49" charset="0"/>
              </a:rPr>
              <a:t>, </a:t>
            </a:r>
            <a:r>
              <a:rPr lang="en-US" altLang="en-US" sz="1800" dirty="0">
                <a:solidFill>
                  <a:srgbClr val="00B0F0"/>
                </a:solidFill>
                <a:latin typeface="Lucida Console" panose="020B0609040504020204" pitchFamily="49" charset="0"/>
              </a:rPr>
              <a:t>3</a:t>
            </a:r>
            <a:r>
              <a:rPr lang="en-US" altLang="en-US" sz="1800" dirty="0">
                <a:solidFill>
                  <a:srgbClr val="000000"/>
                </a:solidFill>
                <a:latin typeface="Lucida Console" panose="020B0609040504020204" pitchFamily="49" charset="0"/>
              </a:rPr>
              <a:t>, </a:t>
            </a:r>
            <a:r>
              <a:rPr lang="en-US" altLang="en-US" sz="1800" dirty="0">
                <a:solidFill>
                  <a:srgbClr val="00B0F0"/>
                </a:solidFill>
                <a:latin typeface="Lucida Console" panose="020B0609040504020204" pitchFamily="49" charset="0"/>
              </a:rPr>
              <a:t>4</a:t>
            </a:r>
            <a:r>
              <a:rPr lang="en-US" altLang="en-US" sz="1800" dirty="0">
                <a:solidFill>
                  <a:srgbClr val="000000"/>
                </a:solidFill>
                <a:latin typeface="Lucida Console" panose="020B0609040504020204" pitchFamily="49" charset="0"/>
              </a:rPr>
              <a:t>, </a:t>
            </a:r>
            <a:r>
              <a:rPr lang="en-US" altLang="en-US" sz="1800" dirty="0">
                <a:solidFill>
                  <a:srgbClr val="00B0F0"/>
                </a:solidFill>
                <a:latin typeface="Lucida Console" panose="020B0609040504020204" pitchFamily="49" charset="0"/>
              </a:rPr>
              <a:t>5</a:t>
            </a:r>
            <a:r>
              <a:rPr lang="en-US" altLang="en-US" sz="1800" dirty="0">
                <a:solidFill>
                  <a:srgbClr val="000000"/>
                </a:solidFill>
                <a:latin typeface="Lucida Console" panose="020B0609040504020204" pitchFamily="49" charset="0"/>
              </a:rPr>
              <a:t>};</a:t>
            </a:r>
          </a:p>
          <a:p>
            <a:pPr marL="392113" lvl="1" indent="0">
              <a:buNone/>
              <a:defRPr/>
            </a:pPr>
            <a:r>
              <a:rPr lang="en-US" altLang="en-US" sz="1800" dirty="0">
                <a:solidFill>
                  <a:srgbClr val="000000"/>
                </a:solidFill>
                <a:latin typeface="Lucida Console" panose="020B0609040504020204" pitchFamily="49" charset="0"/>
              </a:rPr>
              <a:t>   </a:t>
            </a:r>
            <a:r>
              <a:rPr lang="en-US" altLang="en-US" sz="1800" dirty="0" err="1">
                <a:solidFill>
                  <a:srgbClr val="000000"/>
                </a:solidFill>
                <a:latin typeface="Lucida Console" panose="020B0609040504020204" pitchFamily="49" charset="0"/>
              </a:rPr>
              <a:t>Arrays.parallelPrefix</a:t>
            </a:r>
            <a:r>
              <a:rPr lang="en-US" altLang="en-US" sz="1800" dirty="0">
                <a:solidFill>
                  <a:srgbClr val="000000"/>
                </a:solidFill>
                <a:latin typeface="Lucida Console" panose="020B0609040504020204" pitchFamily="49" charset="0"/>
              </a:rPr>
              <a:t>(values, (x, y) -&gt; x * y);</a:t>
            </a:r>
          </a:p>
        </p:txBody>
      </p:sp>
      <p:sp>
        <p:nvSpPr>
          <p:cNvPr id="4" name="Footer Placeholder 3">
            <a:extLst>
              <a:ext uri="{FF2B5EF4-FFF2-40B4-BE49-F238E27FC236}">
                <a16:creationId xmlns:a16="http://schemas.microsoft.com/office/drawing/2014/main" id="{104194A5-BE81-4B63-BA61-9E192BC2147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2032676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ED331-89F7-45F7-8A1E-90C66D375DB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Arial"/>
              </a:rPr>
              <a:t>23.13  </a:t>
            </a:r>
            <a:r>
              <a:rPr lang="en-US" dirty="0">
                <a:solidFill>
                  <a:srgbClr val="3380E6"/>
                </a:solidFill>
                <a:latin typeface="Arial"/>
              </a:rPr>
              <a:t>Java SE 8: Sequential vs. Parallel Streams</a:t>
            </a:r>
          </a:p>
        </p:txBody>
      </p:sp>
      <p:sp>
        <p:nvSpPr>
          <p:cNvPr id="190467" name="Text Placeholder 2">
            <a:extLst>
              <a:ext uri="{FF2B5EF4-FFF2-40B4-BE49-F238E27FC236}">
                <a16:creationId xmlns:a16="http://schemas.microsoft.com/office/drawing/2014/main" id="{46CF00B1-9F7B-486B-8BD5-86C1BABBF2B1}"/>
              </a:ext>
            </a:extLst>
          </p:cNvPr>
          <p:cNvSpPr>
            <a:spLocks noGrp="1"/>
          </p:cNvSpPr>
          <p:nvPr>
            <p:ph type="body" idx="1"/>
          </p:nvPr>
        </p:nvSpPr>
        <p:spPr/>
        <p:txBody>
          <a:bodyPr/>
          <a:lstStyle/>
          <a:p>
            <a:pPr eaLnBrk="1" hangingPunct="1"/>
            <a:r>
              <a:rPr lang="en-US" altLang="en-US" dirty="0">
                <a:solidFill>
                  <a:srgbClr val="000000"/>
                </a:solidFill>
                <a:latin typeface="Times New Roman" panose="02020603050405020304" pitchFamily="18" charset="0"/>
              </a:rPr>
              <a:t>In Chapter 17, you learned about Java SE 8 lambdas and streams. </a:t>
            </a:r>
          </a:p>
          <a:p>
            <a:pPr lvl="1" eaLnBrk="1" hangingPunct="1"/>
            <a:r>
              <a:rPr lang="en-US" altLang="en-US" dirty="0">
                <a:solidFill>
                  <a:srgbClr val="000000"/>
                </a:solidFill>
                <a:latin typeface="Times New Roman" panose="02020603050405020304" pitchFamily="18" charset="0"/>
              </a:rPr>
              <a:t>We mentioned that streams are easy to parallelize, enabling programs to benefit from enhanced performance on multi-core systems. </a:t>
            </a:r>
          </a:p>
          <a:p>
            <a:pPr eaLnBrk="1" hangingPunct="1"/>
            <a:r>
              <a:rPr lang="en-US" altLang="en-US" dirty="0">
                <a:solidFill>
                  <a:srgbClr val="000000"/>
                </a:solidFill>
                <a:latin typeface="Times New Roman" panose="02020603050405020304" pitchFamily="18" charset="0"/>
              </a:rPr>
              <a:t>Using the timing capabilities introduced in Section 23.12, Fig. 23.29 demonstrates both sequential and parallel stream operations on a 10,000,000-element array of random long values to compare the performance.</a:t>
            </a:r>
          </a:p>
        </p:txBody>
      </p:sp>
      <p:sp>
        <p:nvSpPr>
          <p:cNvPr id="4" name="Footer Placeholder 3">
            <a:extLst>
              <a:ext uri="{FF2B5EF4-FFF2-40B4-BE49-F238E27FC236}">
                <a16:creationId xmlns:a16="http://schemas.microsoft.com/office/drawing/2014/main" id="{177E9A30-3C68-4F2B-B0F9-16FCD19C668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6508186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29">
            <a:extLst>
              <a:ext uri="{FF2B5EF4-FFF2-40B4-BE49-F238E27FC236}">
                <a16:creationId xmlns:a16="http://schemas.microsoft.com/office/drawing/2014/main" id="{D00DD8E8-D062-414D-A2BF-51C20171449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4" name="Footer Placeholder 3">
            <a:extLst>
              <a:ext uri="{FF2B5EF4-FFF2-40B4-BE49-F238E27FC236}">
                <a16:creationId xmlns:a16="http://schemas.microsoft.com/office/drawing/2014/main" id="{64DA9053-2230-4DAB-9DB4-E9320516E38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344987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0">
            <a:extLst>
              <a:ext uri="{FF2B5EF4-FFF2-40B4-BE49-F238E27FC236}">
                <a16:creationId xmlns:a16="http://schemas.microsoft.com/office/drawing/2014/main" id="{86655381-BA4F-4F42-BC28-CB24E4ACD6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4" name="Footer Placeholder 3">
            <a:extLst>
              <a:ext uri="{FF2B5EF4-FFF2-40B4-BE49-F238E27FC236}">
                <a16:creationId xmlns:a16="http://schemas.microsoft.com/office/drawing/2014/main" id="{8E18B89D-A58B-4D91-AFA0-ADDEB325D36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015914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1">
            <a:extLst>
              <a:ext uri="{FF2B5EF4-FFF2-40B4-BE49-F238E27FC236}">
                <a16:creationId xmlns:a16="http://schemas.microsoft.com/office/drawing/2014/main" id="{186812A4-190D-49AF-9816-76A1BF7703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70A67B97-716D-4036-A32D-7F52490E668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946910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2">
            <a:extLst>
              <a:ext uri="{FF2B5EF4-FFF2-40B4-BE49-F238E27FC236}">
                <a16:creationId xmlns:a16="http://schemas.microsoft.com/office/drawing/2014/main" id="{022828FE-0627-4F42-AB07-F24ED868E8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4" name="Footer Placeholder 3">
            <a:extLst>
              <a:ext uri="{FF2B5EF4-FFF2-40B4-BE49-F238E27FC236}">
                <a16:creationId xmlns:a16="http://schemas.microsoft.com/office/drawing/2014/main" id="{5304EDA7-27D9-46E1-8AFE-F586D0892D8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63779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3">
            <a:extLst>
              <a:ext uri="{FF2B5EF4-FFF2-40B4-BE49-F238E27FC236}">
                <a16:creationId xmlns:a16="http://schemas.microsoft.com/office/drawing/2014/main" id="{8162E211-CEDD-46F9-8331-977835E9E45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92238" y="0"/>
            <a:ext cx="9405937" cy="6858000"/>
          </a:xfrm>
          <a:prstGeom prst="rect">
            <a:avLst/>
          </a:prstGeom>
        </p:spPr>
      </p:pic>
      <p:sp>
        <p:nvSpPr>
          <p:cNvPr id="4" name="Footer Placeholder 3">
            <a:extLst>
              <a:ext uri="{FF2B5EF4-FFF2-40B4-BE49-F238E27FC236}">
                <a16:creationId xmlns:a16="http://schemas.microsoft.com/office/drawing/2014/main" id="{AF9F5189-AECE-4431-A62A-45BB63978CB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497174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9D56-A4F8-4984-A31A-46D08A5EDC64}"/>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23.14  </a:t>
            </a:r>
            <a:r>
              <a:rPr lang="en-US" dirty="0">
                <a:solidFill>
                  <a:srgbClr val="3380E6"/>
                </a:solidFill>
                <a:latin typeface="Arial"/>
              </a:rPr>
              <a:t>(Advanced) Interfaces </a:t>
            </a:r>
            <a:r>
              <a:rPr lang="en-US" dirty="0">
                <a:solidFill>
                  <a:srgbClr val="3380E6"/>
                </a:solidFill>
                <a:latin typeface="Lucida Console"/>
              </a:rPr>
              <a:t>Callable</a:t>
            </a:r>
            <a:r>
              <a:rPr lang="en-US" dirty="0">
                <a:solidFill>
                  <a:srgbClr val="3380E6"/>
                </a:solidFill>
                <a:latin typeface="Arial"/>
              </a:rPr>
              <a:t> and </a:t>
            </a:r>
            <a:r>
              <a:rPr lang="en-US" dirty="0">
                <a:solidFill>
                  <a:srgbClr val="3380E6"/>
                </a:solidFill>
                <a:latin typeface="Lucida Console"/>
              </a:rPr>
              <a:t>Future</a:t>
            </a:r>
            <a:r>
              <a:rPr lang="en-US" dirty="0">
                <a:solidFill>
                  <a:srgbClr val="3380E6"/>
                </a:solidFill>
                <a:latin typeface="Arial"/>
              </a:rPr>
              <a:t> </a:t>
            </a:r>
          </a:p>
        </p:txBody>
      </p:sp>
      <p:sp>
        <p:nvSpPr>
          <p:cNvPr id="196611" name="Text Placeholder 2">
            <a:extLst>
              <a:ext uri="{FF2B5EF4-FFF2-40B4-BE49-F238E27FC236}">
                <a16:creationId xmlns:a16="http://schemas.microsoft.com/office/drawing/2014/main" id="{67936DD7-EE6D-494C-AAF4-447998DA0D38}"/>
              </a:ext>
            </a:extLst>
          </p:cNvPr>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The </a:t>
            </a:r>
            <a:r>
              <a:rPr lang="en-US" altLang="en-US">
                <a:solidFill>
                  <a:srgbClr val="0000FF"/>
                </a:solidFill>
                <a:latin typeface="LucidaSansTypewriter" pitchFamily="49" charset="0"/>
              </a:rPr>
              <a:t>Callable</a:t>
            </a:r>
            <a:r>
              <a:rPr lang="en-US" altLang="en-US">
                <a:solidFill>
                  <a:srgbClr val="000000"/>
                </a:solidFill>
                <a:latin typeface="Times New Roman" panose="02020603050405020304" pitchFamily="18" charset="0"/>
              </a:rPr>
              <a:t> interface (of package </a:t>
            </a:r>
            <a:r>
              <a:rPr lang="en-US" altLang="en-US">
                <a:solidFill>
                  <a:srgbClr val="000000"/>
                </a:solidFill>
                <a:latin typeface="Lucida Console" panose="020B0609040504020204" pitchFamily="49" charset="0"/>
              </a:rPr>
              <a:t>java.util.concurrent</a:t>
            </a:r>
            <a:r>
              <a:rPr lang="en-US" altLang="en-US">
                <a:solidFill>
                  <a:srgbClr val="000000"/>
                </a:solidFill>
                <a:latin typeface="Times New Roman" panose="02020603050405020304" pitchFamily="18" charset="0"/>
              </a:rPr>
              <a:t>) declares a single method named </a:t>
            </a:r>
            <a:r>
              <a:rPr lang="en-US" altLang="en-US">
                <a:solidFill>
                  <a:srgbClr val="0000FF"/>
                </a:solidFill>
                <a:latin typeface="LucidaSansTypewriter" pitchFamily="49" charset="0"/>
              </a:rPr>
              <a:t>call</a:t>
            </a:r>
            <a:r>
              <a:rPr lang="en-US" altLang="en-US">
                <a:solidFill>
                  <a:srgbClr val="000000"/>
                </a:solidFill>
                <a:latin typeface="Times New Roman" panose="02020603050405020304" pitchFamily="18" charset="0"/>
              </a:rPr>
              <a:t>.</a:t>
            </a:r>
          </a:p>
        </p:txBody>
      </p:sp>
      <p:sp>
        <p:nvSpPr>
          <p:cNvPr id="4" name="Footer Placeholder 3">
            <a:extLst>
              <a:ext uri="{FF2B5EF4-FFF2-40B4-BE49-F238E27FC236}">
                <a16:creationId xmlns:a16="http://schemas.microsoft.com/office/drawing/2014/main" id="{49F68965-1441-4689-A828-2DE893A6FF5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538990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4">
            <a:extLst>
              <a:ext uri="{FF2B5EF4-FFF2-40B4-BE49-F238E27FC236}">
                <a16:creationId xmlns:a16="http://schemas.microsoft.com/office/drawing/2014/main" id="{4F6FB4EF-39D6-4B07-8009-0B55157811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449AC4B4-4A7E-4F5B-9F1C-EB30B770F08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633230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5">
            <a:extLst>
              <a:ext uri="{FF2B5EF4-FFF2-40B4-BE49-F238E27FC236}">
                <a16:creationId xmlns:a16="http://schemas.microsoft.com/office/drawing/2014/main" id="{34E3C992-C851-42B9-A6DF-A27DC057C2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C7C92C40-1C04-4B61-8503-ACA107A108F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4056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73B9-B465-489F-916D-6F76FF2F4FB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23.2.7  Thread Priorities and Thread Scheduling</a:t>
            </a:r>
            <a:endParaRPr lang="en-US" dirty="0">
              <a:solidFill>
                <a:srgbClr val="3380E6"/>
              </a:solidFill>
              <a:latin typeface="Calibri" panose="020F0502020204030204" pitchFamily="34" charset="0"/>
            </a:endParaRPr>
          </a:p>
        </p:txBody>
      </p:sp>
      <p:sp>
        <p:nvSpPr>
          <p:cNvPr id="27651" name="Text Placeholder 2">
            <a:extLst>
              <a:ext uri="{FF2B5EF4-FFF2-40B4-BE49-F238E27FC236}">
                <a16:creationId xmlns:a16="http://schemas.microsoft.com/office/drawing/2014/main" id="{2EF1C070-31FA-4C42-95CB-332B4C5C1E91}"/>
              </a:ext>
            </a:extLst>
          </p:cNvPr>
          <p:cNvSpPr>
            <a:spLocks noGrp="1"/>
          </p:cNvSpPr>
          <p:nvPr>
            <p:ph type="body" idx="1"/>
          </p:nvPr>
        </p:nvSpPr>
        <p:spPr/>
        <p:txBody>
          <a:bodyPr/>
          <a:lstStyle/>
          <a:p>
            <a:pPr eaLnBrk="1" hangingPunct="1"/>
            <a:r>
              <a:rPr lang="en-US" altLang="en-US" sz="2400" dirty="0">
                <a:solidFill>
                  <a:srgbClr val="000000"/>
                </a:solidFill>
              </a:rPr>
              <a:t>Every Java thread has a </a:t>
            </a:r>
            <a:r>
              <a:rPr lang="en-US" altLang="en-US" sz="2400" dirty="0">
                <a:solidFill>
                  <a:srgbClr val="0000FF"/>
                </a:solidFill>
              </a:rPr>
              <a:t>thread priority</a:t>
            </a:r>
            <a:r>
              <a:rPr lang="en-US" altLang="en-US" sz="2400" dirty="0">
                <a:solidFill>
                  <a:srgbClr val="000000"/>
                </a:solidFill>
              </a:rPr>
              <a:t> that helps determine the order in which threads are scheduled.</a:t>
            </a:r>
          </a:p>
          <a:p>
            <a:pPr eaLnBrk="1" hangingPunct="1"/>
            <a:r>
              <a:rPr lang="en-US" altLang="en-US" sz="2400" dirty="0"/>
              <a:t>Informally, higher-priority threads are more important to a program and should be allocated processor time before lower-priority threads. </a:t>
            </a:r>
          </a:p>
          <a:p>
            <a:pPr eaLnBrk="1" hangingPunct="1"/>
            <a:r>
              <a:rPr lang="en-US" altLang="en-US" sz="2400" dirty="0"/>
              <a:t>Thread priorities cannot guarantee the order in which threads execute. </a:t>
            </a:r>
          </a:p>
          <a:p>
            <a:pPr eaLnBrk="1" hangingPunct="1"/>
            <a:r>
              <a:rPr lang="en-US" altLang="en-US" sz="2400" dirty="0">
                <a:cs typeface="Times New Roman" panose="02020603050405020304" pitchFamily="18" charset="0"/>
              </a:rPr>
              <a:t>Do not explicitly create and use Thread objects to implement concurrency. </a:t>
            </a:r>
          </a:p>
          <a:p>
            <a:pPr eaLnBrk="1" hangingPunct="1"/>
            <a:r>
              <a:rPr lang="en-US" altLang="en-US" sz="2400" dirty="0">
                <a:cs typeface="Times New Roman" panose="02020603050405020304" pitchFamily="18" charset="0"/>
              </a:rPr>
              <a:t>Rather, use the </a:t>
            </a:r>
            <a:r>
              <a:rPr lang="en-US" altLang="en-US" sz="2400" dirty="0">
                <a:latin typeface="Consolas" panose="020B0609020204030204" pitchFamily="49" charset="0"/>
                <a:cs typeface="Times New Roman" panose="02020603050405020304" pitchFamily="18" charset="0"/>
              </a:rPr>
              <a:t>Executor</a:t>
            </a:r>
            <a:r>
              <a:rPr lang="en-US" altLang="en-US" sz="2400" dirty="0">
                <a:cs typeface="Times New Roman" panose="02020603050405020304" pitchFamily="18" charset="0"/>
              </a:rPr>
              <a:t> interface (described in Section 23.3). </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53A6F4D6-84E6-4D69-8EF7-06EA563298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0217943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6">
            <a:extLst>
              <a:ext uri="{FF2B5EF4-FFF2-40B4-BE49-F238E27FC236}">
                <a16:creationId xmlns:a16="http://schemas.microsoft.com/office/drawing/2014/main" id="{EF539B7D-119C-4307-AE01-5FE478314C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4" name="Footer Placeholder 3">
            <a:extLst>
              <a:ext uri="{FF2B5EF4-FFF2-40B4-BE49-F238E27FC236}">
                <a16:creationId xmlns:a16="http://schemas.microsoft.com/office/drawing/2014/main" id="{C481D99B-6997-488B-A303-E6849FF1FDA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995987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7">
            <a:extLst>
              <a:ext uri="{FF2B5EF4-FFF2-40B4-BE49-F238E27FC236}">
                <a16:creationId xmlns:a16="http://schemas.microsoft.com/office/drawing/2014/main" id="{24CAE80B-AB12-4B07-99D1-FFBD823E6B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p:spPr>
      </p:pic>
      <p:sp>
        <p:nvSpPr>
          <p:cNvPr id="4" name="Footer Placeholder 3">
            <a:extLst>
              <a:ext uri="{FF2B5EF4-FFF2-40B4-BE49-F238E27FC236}">
                <a16:creationId xmlns:a16="http://schemas.microsoft.com/office/drawing/2014/main" id="{6018B2A5-0B54-4259-8E4D-57442C9555E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780506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8">
            <a:extLst>
              <a:ext uri="{FF2B5EF4-FFF2-40B4-BE49-F238E27FC236}">
                <a16:creationId xmlns:a16="http://schemas.microsoft.com/office/drawing/2014/main" id="{FE28C92E-D93C-4BEE-85A1-29EBA36D52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4" name="Footer Placeholder 3">
            <a:extLst>
              <a:ext uri="{FF2B5EF4-FFF2-40B4-BE49-F238E27FC236}">
                <a16:creationId xmlns:a16="http://schemas.microsoft.com/office/drawing/2014/main" id="{04FA3D4E-909F-43C5-A49D-6586952B634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18763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39">
            <a:extLst>
              <a:ext uri="{FF2B5EF4-FFF2-40B4-BE49-F238E27FC236}">
                <a16:creationId xmlns:a16="http://schemas.microsoft.com/office/drawing/2014/main" id="{702D3FAA-CA74-4E84-ADD3-1AF79BAA6B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4" name="Footer Placeholder 3">
            <a:extLst>
              <a:ext uri="{FF2B5EF4-FFF2-40B4-BE49-F238E27FC236}">
                <a16:creationId xmlns:a16="http://schemas.microsoft.com/office/drawing/2014/main" id="{882E1EED-E5D7-47EE-8112-647EC95CAA1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07638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140">
            <a:extLst>
              <a:ext uri="{FF2B5EF4-FFF2-40B4-BE49-F238E27FC236}">
                <a16:creationId xmlns:a16="http://schemas.microsoft.com/office/drawing/2014/main" id="{1D54E06E-8EE2-4ACA-B53A-482B1F9489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34963" y="0"/>
            <a:ext cx="11522075" cy="6858000"/>
          </a:xfrm>
          <a:prstGeom prst="rect">
            <a:avLst/>
          </a:prstGeom>
        </p:spPr>
      </p:pic>
      <p:sp>
        <p:nvSpPr>
          <p:cNvPr id="4" name="Footer Placeholder 3">
            <a:extLst>
              <a:ext uri="{FF2B5EF4-FFF2-40B4-BE49-F238E27FC236}">
                <a16:creationId xmlns:a16="http://schemas.microsoft.com/office/drawing/2014/main" id="{35BE9DF0-FA38-41C9-BE2C-BE071B152A9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807570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4C1F-572C-41A5-AFA0-87E637544045}"/>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Arial"/>
              </a:rPr>
              <a:t>23.15  </a:t>
            </a:r>
            <a:r>
              <a:rPr lang="en-US" dirty="0">
                <a:solidFill>
                  <a:srgbClr val="3380E6"/>
                </a:solidFill>
                <a:latin typeface="Arial"/>
              </a:rPr>
              <a:t>(Advanced) Fork/Join Framework </a:t>
            </a:r>
          </a:p>
        </p:txBody>
      </p:sp>
      <p:sp>
        <p:nvSpPr>
          <p:cNvPr id="184323" name="Text Placeholder 2">
            <a:extLst>
              <a:ext uri="{FF2B5EF4-FFF2-40B4-BE49-F238E27FC236}">
                <a16:creationId xmlns:a16="http://schemas.microsoft.com/office/drawing/2014/main" id="{43207C8E-B32A-4CA0-B377-7C64968F8994}"/>
              </a:ext>
            </a:extLst>
          </p:cNvPr>
          <p:cNvSpPr>
            <a:spLocks noGrp="1"/>
          </p:cNvSpPr>
          <p:nvPr>
            <p:ph type="body" idx="1"/>
          </p:nvPr>
        </p:nvSpPr>
        <p:spPr/>
        <p:txBody>
          <a:bodyPr/>
          <a:lstStyle/>
          <a:p>
            <a:pPr eaLnBrk="1" hangingPunct="1">
              <a:defRPr/>
            </a:pPr>
            <a:r>
              <a:rPr lang="en-US" sz="2400" dirty="0">
                <a:solidFill>
                  <a:srgbClr val="000000"/>
                </a:solidFill>
                <a:latin typeface="Times New Roman" pitchFamily="18" charset="0"/>
              </a:rPr>
              <a:t>Java’s concurrency APIs include the fork/join framework, which helps programmers parallelize algorithms. </a:t>
            </a:r>
          </a:p>
          <a:p>
            <a:pPr eaLnBrk="1" hangingPunct="1">
              <a:defRPr/>
            </a:pPr>
            <a:r>
              <a:rPr lang="en-US" sz="2400" dirty="0">
                <a:solidFill>
                  <a:srgbClr val="000000"/>
                </a:solidFill>
                <a:latin typeface="Times New Roman" pitchFamily="18" charset="0"/>
              </a:rPr>
              <a:t>The fork/join framework is well suited to divide-and-conquer-style algorithms, such as the merge sort in Section 19.3.3. </a:t>
            </a:r>
          </a:p>
          <a:p>
            <a:pPr eaLnBrk="1" hangingPunct="1">
              <a:defRPr/>
            </a:pPr>
            <a:r>
              <a:rPr lang="en-US" sz="2400" dirty="0">
                <a:solidFill>
                  <a:srgbClr val="000000"/>
                </a:solidFill>
                <a:latin typeface="Times New Roman" pitchFamily="18" charset="0"/>
              </a:rPr>
              <a:t>The fork/join framework can be used to create concurrent tasks so that they can be distributed across multiple processors and be truly performed in parallel—the details of assigning the parallel tasks to different processors are handled for you by the framework.</a:t>
            </a:r>
          </a:p>
          <a:p>
            <a:pPr marL="109537" indent="0">
              <a:buNone/>
              <a:defRPr/>
            </a:pPr>
            <a:endParaRPr lang="en-US" sz="2000" dirty="0">
              <a:solidFill>
                <a:srgbClr val="000000"/>
              </a:solidFill>
              <a:latin typeface="Lucida Console" pitchFamily="49" charset="0"/>
            </a:endParaRPr>
          </a:p>
          <a:p>
            <a:pPr lvl="1" eaLnBrk="1" hangingPunct="1">
              <a:defRPr/>
            </a:pPr>
            <a:endParaRPr lang="en-US" sz="2000" dirty="0">
              <a:solidFill>
                <a:srgbClr val="000000"/>
              </a:solidFill>
              <a:latin typeface="Lucida Console" pitchFamily="49" charset="0"/>
            </a:endParaRPr>
          </a:p>
        </p:txBody>
      </p:sp>
      <p:sp>
        <p:nvSpPr>
          <p:cNvPr id="4" name="Footer Placeholder 3">
            <a:extLst>
              <a:ext uri="{FF2B5EF4-FFF2-40B4-BE49-F238E27FC236}">
                <a16:creationId xmlns:a16="http://schemas.microsoft.com/office/drawing/2014/main" id="{30B632A0-5D1A-49C0-A3BC-737BF79E8EA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9283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0F59-BBE0-4B7D-9811-E1B2344AF7C1}"/>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23.2.7  Thread Priorities and Thread Scheduling (Cont.)</a:t>
            </a:r>
            <a:endParaRPr lang="en-US" dirty="0">
              <a:solidFill>
                <a:srgbClr val="3380E6"/>
              </a:solidFill>
              <a:latin typeface="Calibri" panose="020F0502020204030204" pitchFamily="34" charset="0"/>
            </a:endParaRPr>
          </a:p>
        </p:txBody>
      </p:sp>
      <p:sp>
        <p:nvSpPr>
          <p:cNvPr id="28675" name="Text Placeholder 2">
            <a:extLst>
              <a:ext uri="{FF2B5EF4-FFF2-40B4-BE49-F238E27FC236}">
                <a16:creationId xmlns:a16="http://schemas.microsoft.com/office/drawing/2014/main" id="{6AE26EC4-F900-4617-8688-89868F72412E}"/>
              </a:ext>
            </a:extLst>
          </p:cNvPr>
          <p:cNvSpPr>
            <a:spLocks noGrp="1"/>
          </p:cNvSpPr>
          <p:nvPr>
            <p:ph type="body" idx="1"/>
          </p:nvPr>
        </p:nvSpPr>
        <p:spPr/>
        <p:txBody>
          <a:bodyPr/>
          <a:lstStyle/>
          <a:p>
            <a:pPr eaLnBrk="1" hangingPunct="1"/>
            <a:r>
              <a:rPr lang="en-US" altLang="en-US" sz="2600" dirty="0">
                <a:cs typeface="Times New Roman" panose="02020603050405020304" pitchFamily="18" charset="0"/>
              </a:rPr>
              <a:t>Most operating systems support </a:t>
            </a:r>
            <a:r>
              <a:rPr lang="en-US" altLang="en-US" sz="2600" dirty="0" err="1">
                <a:cs typeface="Times New Roman" panose="02020603050405020304" pitchFamily="18" charset="0"/>
              </a:rPr>
              <a:t>timeslicing</a:t>
            </a:r>
            <a:r>
              <a:rPr lang="en-US" altLang="en-US" sz="2600" dirty="0">
                <a:cs typeface="Times New Roman" panose="02020603050405020304" pitchFamily="18" charset="0"/>
              </a:rPr>
              <a:t>, which enables threads of equal priority to share a processor. </a:t>
            </a:r>
          </a:p>
          <a:p>
            <a:pPr eaLnBrk="1" hangingPunct="1"/>
            <a:r>
              <a:rPr lang="en-US" altLang="en-US" sz="2600" dirty="0">
                <a:cs typeface="Times New Roman" panose="02020603050405020304" pitchFamily="18" charset="0"/>
              </a:rPr>
              <a:t>An operating system’s </a:t>
            </a:r>
            <a:r>
              <a:rPr lang="en-US" altLang="en-US" sz="2600" dirty="0">
                <a:solidFill>
                  <a:srgbClr val="0000FF"/>
                </a:solidFill>
                <a:cs typeface="Times New Roman" panose="02020603050405020304" pitchFamily="18" charset="0"/>
              </a:rPr>
              <a:t>thread scheduler </a:t>
            </a:r>
            <a:r>
              <a:rPr lang="en-US" altLang="en-US" sz="2600" dirty="0">
                <a:cs typeface="Times New Roman" panose="02020603050405020304" pitchFamily="18" charset="0"/>
              </a:rPr>
              <a:t>determines which thread runs next. </a:t>
            </a:r>
          </a:p>
          <a:p>
            <a:pPr eaLnBrk="1" hangingPunct="1"/>
            <a:r>
              <a:rPr lang="en-US" altLang="en-US" sz="2600" dirty="0">
                <a:cs typeface="Times New Roman" panose="02020603050405020304" pitchFamily="18" charset="0"/>
              </a:rPr>
              <a:t>One simple thread-scheduler implementation keeps the highest-priority thread running at all times and, if there’s more than one highest-priority thread, ensures that all such threads execute for a quantum each in </a:t>
            </a:r>
            <a:r>
              <a:rPr lang="en-US" altLang="en-US" sz="2600" dirty="0">
                <a:solidFill>
                  <a:srgbClr val="0000FF"/>
                </a:solidFill>
                <a:cs typeface="Times New Roman" panose="02020603050405020304" pitchFamily="18" charset="0"/>
              </a:rPr>
              <a:t>round-robin fashion</a:t>
            </a:r>
            <a:r>
              <a:rPr lang="en-US" altLang="en-US" sz="2600" dirty="0">
                <a:cs typeface="Times New Roman" panose="02020603050405020304" pitchFamily="18" charset="0"/>
              </a:rPr>
              <a:t>. This process continues until all threads run to completion. </a:t>
            </a:r>
          </a:p>
          <a:p>
            <a:pPr eaLnBrk="1" hangingPunct="1">
              <a:buFont typeface="Wingdings 3" panose="05040102010807070707" pitchFamily="18" charset="2"/>
              <a:buNone/>
            </a:pPr>
            <a:endParaRPr lang="en-US" altLang="en-US" sz="2400" dirty="0">
              <a:cs typeface="Times New Roman" panose="02020603050405020304" pitchFamily="18" charset="0"/>
            </a:endParaRP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EEBAEC2-9569-445F-A647-246658D5E16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6127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FA08-C28A-44E7-B465-1DCB7554C3C3}"/>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23.2.8  Indefinite Postponement and Deadlock</a:t>
            </a:r>
            <a:endParaRPr lang="en-US" dirty="0">
              <a:solidFill>
                <a:srgbClr val="3380E6"/>
              </a:solidFill>
              <a:latin typeface="Calibri" panose="020F0502020204030204" pitchFamily="34" charset="0"/>
            </a:endParaRPr>
          </a:p>
        </p:txBody>
      </p:sp>
      <p:sp>
        <p:nvSpPr>
          <p:cNvPr id="29699" name="Text Placeholder 2">
            <a:extLst>
              <a:ext uri="{FF2B5EF4-FFF2-40B4-BE49-F238E27FC236}">
                <a16:creationId xmlns:a16="http://schemas.microsoft.com/office/drawing/2014/main" id="{8D224323-666A-4D28-83AA-23F880E03FD9}"/>
              </a:ext>
            </a:extLst>
          </p:cNvPr>
          <p:cNvSpPr>
            <a:spLocks noGrp="1"/>
          </p:cNvSpPr>
          <p:nvPr>
            <p:ph type="body" idx="1"/>
          </p:nvPr>
        </p:nvSpPr>
        <p:spPr>
          <a:xfrm>
            <a:off x="609600" y="1371601"/>
            <a:ext cx="10972800" cy="4525963"/>
          </a:xfrm>
        </p:spPr>
        <p:txBody>
          <a:bodyPr/>
          <a:lstStyle/>
          <a:p>
            <a:pPr eaLnBrk="1" hangingPunct="1"/>
            <a:r>
              <a:rPr lang="en-US" altLang="en-US" dirty="0">
                <a:cs typeface="Times New Roman" panose="02020603050405020304" pitchFamily="18" charset="0"/>
              </a:rPr>
              <a:t>When a higher-priority thread enters the </a:t>
            </a:r>
            <a:r>
              <a:rPr lang="en-US" altLang="en-US" i="1" dirty="0">
                <a:cs typeface="Times New Roman" panose="02020603050405020304" pitchFamily="18" charset="0"/>
              </a:rPr>
              <a:t>ready</a:t>
            </a:r>
            <a:r>
              <a:rPr lang="en-US" altLang="en-US" dirty="0">
                <a:cs typeface="Times New Roman" panose="02020603050405020304" pitchFamily="18" charset="0"/>
              </a:rPr>
              <a:t> state, the operating system generally preempts the currently </a:t>
            </a:r>
            <a:r>
              <a:rPr lang="en-US" altLang="en-US" i="1" dirty="0">
                <a:cs typeface="Times New Roman" panose="02020603050405020304" pitchFamily="18" charset="0"/>
              </a:rPr>
              <a:t>running</a:t>
            </a:r>
            <a:r>
              <a:rPr lang="en-US" altLang="en-US" dirty="0">
                <a:cs typeface="Times New Roman" panose="02020603050405020304" pitchFamily="18" charset="0"/>
              </a:rPr>
              <a:t> thread (an operation known as </a:t>
            </a:r>
            <a:r>
              <a:rPr lang="en-US" altLang="en-US" dirty="0">
                <a:solidFill>
                  <a:srgbClr val="0000FF"/>
                </a:solidFill>
                <a:cs typeface="Times New Roman" panose="02020603050405020304" pitchFamily="18" charset="0"/>
              </a:rPr>
              <a:t>preemptive scheduling</a:t>
            </a:r>
            <a:r>
              <a:rPr lang="en-US" altLang="en-US" dirty="0">
                <a:cs typeface="Times New Roman" panose="02020603050405020304" pitchFamily="18" charset="0"/>
              </a:rPr>
              <a:t>).</a:t>
            </a:r>
          </a:p>
          <a:p>
            <a:pPr eaLnBrk="1" hangingPunct="1"/>
            <a:r>
              <a:rPr lang="en-US" altLang="en-US" dirty="0">
                <a:cs typeface="Times New Roman" panose="02020603050405020304" pitchFamily="18" charset="0"/>
              </a:rPr>
              <a:t>A steady influx of  higher-priority threads could postpone—possibly indefinitely—the execution of lower-priority threads. </a:t>
            </a:r>
          </a:p>
          <a:p>
            <a:pPr eaLnBrk="1" hangingPunct="1"/>
            <a:r>
              <a:rPr lang="en-US" altLang="en-US" dirty="0">
                <a:cs typeface="Times New Roman" panose="02020603050405020304" pitchFamily="18" charset="0"/>
              </a:rPr>
              <a:t>I</a:t>
            </a:r>
            <a:r>
              <a:rPr lang="en-US" altLang="en-US" dirty="0">
                <a:solidFill>
                  <a:srgbClr val="0000FF"/>
                </a:solidFill>
                <a:cs typeface="Times New Roman" panose="02020603050405020304" pitchFamily="18" charset="0"/>
              </a:rPr>
              <a:t>ndefinite postponement </a:t>
            </a:r>
            <a:r>
              <a:rPr lang="en-US" altLang="en-US" dirty="0">
                <a:cs typeface="Times New Roman" panose="02020603050405020304" pitchFamily="18" charset="0"/>
              </a:rPr>
              <a:t>is sometimes referred to as </a:t>
            </a:r>
            <a:r>
              <a:rPr lang="en-US" altLang="en-US" dirty="0">
                <a:solidFill>
                  <a:srgbClr val="0000FF"/>
                </a:solidFill>
                <a:cs typeface="Times New Roman" panose="02020603050405020304" pitchFamily="18" charset="0"/>
              </a:rPr>
              <a:t>starvation</a:t>
            </a:r>
            <a:r>
              <a:rPr lang="en-US" altLang="en-US" dirty="0">
                <a:cs typeface="Times New Roman" panose="02020603050405020304" pitchFamily="18" charset="0"/>
              </a:rPr>
              <a:t>.</a:t>
            </a:r>
          </a:p>
          <a:p>
            <a:pPr eaLnBrk="1" hangingPunct="1"/>
            <a:r>
              <a:rPr lang="en-US" altLang="en-US" dirty="0">
                <a:cs typeface="Times New Roman" panose="02020603050405020304" pitchFamily="18" charset="0"/>
              </a:rPr>
              <a:t>Operating systems employ a technique called </a:t>
            </a:r>
            <a:r>
              <a:rPr lang="en-US" altLang="en-US" i="1" dirty="0">
                <a:cs typeface="Times New Roman" panose="02020603050405020304" pitchFamily="18" charset="0"/>
              </a:rPr>
              <a:t>aging </a:t>
            </a:r>
            <a:r>
              <a:rPr lang="en-US" altLang="en-US" dirty="0">
                <a:cs typeface="Times New Roman" panose="02020603050405020304" pitchFamily="18" charset="0"/>
              </a:rPr>
              <a:t>to prevent starvation.</a:t>
            </a:r>
          </a:p>
          <a:p>
            <a:pPr eaLnBrk="1" hangingPunct="1"/>
            <a:endParaRPr lang="en-US" altLang="en-US" dirty="0">
              <a:cs typeface="Times New Roman" panose="02020603050405020304" pitchFamily="18" charset="0"/>
            </a:endParaRPr>
          </a:p>
          <a:p>
            <a:pPr eaLnBrk="1" hangingPunct="1">
              <a:buFont typeface="Wingdings 3" panose="05040102010807070707" pitchFamily="18" charset="2"/>
              <a:buNone/>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10C92952-2B58-47F6-81C1-2AA4528E0C5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2392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A6CB-F368-4C15-80D5-640CE29C083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23.2.8  Indefinite Postponement and Deadlock (Cont.)</a:t>
            </a:r>
            <a:endParaRPr lang="en-US" dirty="0">
              <a:solidFill>
                <a:srgbClr val="3380E6"/>
              </a:solidFill>
              <a:latin typeface="Calibri" panose="020F0502020204030204" pitchFamily="34" charset="0"/>
            </a:endParaRPr>
          </a:p>
        </p:txBody>
      </p:sp>
      <p:sp>
        <p:nvSpPr>
          <p:cNvPr id="30723" name="Text Placeholder 2">
            <a:extLst>
              <a:ext uri="{FF2B5EF4-FFF2-40B4-BE49-F238E27FC236}">
                <a16:creationId xmlns:a16="http://schemas.microsoft.com/office/drawing/2014/main" id="{F7E237B6-8DA6-4885-A8BC-BA5A2FE91EE0}"/>
              </a:ext>
            </a:extLst>
          </p:cNvPr>
          <p:cNvSpPr>
            <a:spLocks noGrp="1"/>
          </p:cNvSpPr>
          <p:nvPr>
            <p:ph type="body" idx="1"/>
          </p:nvPr>
        </p:nvSpPr>
        <p:spPr>
          <a:xfrm>
            <a:off x="609599" y="1371601"/>
            <a:ext cx="10922963" cy="4525963"/>
          </a:xfrm>
        </p:spPr>
        <p:txBody>
          <a:bodyPr/>
          <a:lstStyle/>
          <a:p>
            <a:pPr eaLnBrk="1" hangingPunct="1"/>
            <a:r>
              <a:rPr lang="en-US" altLang="en-US" dirty="0">
                <a:cs typeface="Times New Roman" panose="02020603050405020304" pitchFamily="18" charset="0"/>
              </a:rPr>
              <a:t>Another problem related to indefinite postponement is called </a:t>
            </a:r>
            <a:r>
              <a:rPr lang="en-US" altLang="en-US" dirty="0">
                <a:solidFill>
                  <a:srgbClr val="0000FF"/>
                </a:solidFill>
                <a:cs typeface="Times New Roman" panose="02020603050405020304" pitchFamily="18" charset="0"/>
              </a:rPr>
              <a:t>deadlock</a:t>
            </a:r>
            <a:r>
              <a:rPr lang="en-US" altLang="en-US" dirty="0">
                <a:cs typeface="Times New Roman" panose="02020603050405020304" pitchFamily="18" charset="0"/>
              </a:rPr>
              <a:t>. </a:t>
            </a:r>
          </a:p>
          <a:p>
            <a:pPr eaLnBrk="1" hangingPunct="1"/>
            <a:r>
              <a:rPr lang="en-US" altLang="en-US" dirty="0">
                <a:cs typeface="Times New Roman" panose="02020603050405020304" pitchFamily="18" charset="0"/>
              </a:rPr>
              <a:t>This occurs when a waiting thread (let’s call this thread1) cannot proceed because it’s waiting (either directly or indirectly) for another thread (let’s call this thread2) to proceed, while simultaneously thread2 cannot proceed because it’s waiting (either directly or indirectly) for thread1 to proceed. </a:t>
            </a:r>
          </a:p>
          <a:p>
            <a:pPr eaLnBrk="1" hangingPunct="1"/>
            <a:r>
              <a:rPr lang="en-US" altLang="en-US" dirty="0">
                <a:cs typeface="Times New Roman" panose="02020603050405020304" pitchFamily="18" charset="0"/>
              </a:rPr>
              <a:t>The two threads are waiting for each other, so the actions that would enable each thread to continue execution can never occur.</a:t>
            </a:r>
          </a:p>
          <a:p>
            <a:pPr eaLnBrk="1" hangingPunct="1">
              <a:buFont typeface="Wingdings 3" panose="05040102010807070707" pitchFamily="18" charset="2"/>
              <a:buNone/>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C383263D-2C27-4E07-8D0F-7815955791E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519958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1">
            <a:extLst>
              <a:ext uri="{FF2B5EF4-FFF2-40B4-BE49-F238E27FC236}">
                <a16:creationId xmlns:a16="http://schemas.microsoft.com/office/drawing/2014/main" id="{8686C6C6-DCB7-43DF-8160-855A81899E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63575"/>
            <a:ext cx="12192000" cy="5529263"/>
          </a:xfrm>
          <a:prstGeom prst="rect">
            <a:avLst/>
          </a:prstGeom>
        </p:spPr>
      </p:pic>
      <p:sp>
        <p:nvSpPr>
          <p:cNvPr id="4" name="Footer Placeholder 3">
            <a:extLst>
              <a:ext uri="{FF2B5EF4-FFF2-40B4-BE49-F238E27FC236}">
                <a16:creationId xmlns:a16="http://schemas.microsoft.com/office/drawing/2014/main" id="{A9FE4194-76B9-473F-8677-18C2D80B91E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11385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2">
            <a:extLst>
              <a:ext uri="{FF2B5EF4-FFF2-40B4-BE49-F238E27FC236}">
                <a16:creationId xmlns:a16="http://schemas.microsoft.com/office/drawing/2014/main" id="{22A20176-B3F5-43CF-857E-668CD5BD60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2125"/>
            <a:ext cx="12192000" cy="3333750"/>
          </a:xfrm>
          <a:prstGeom prst="rect">
            <a:avLst/>
          </a:prstGeom>
        </p:spPr>
      </p:pic>
      <p:sp>
        <p:nvSpPr>
          <p:cNvPr id="4" name="Footer Placeholder 3">
            <a:extLst>
              <a:ext uri="{FF2B5EF4-FFF2-40B4-BE49-F238E27FC236}">
                <a16:creationId xmlns:a16="http://schemas.microsoft.com/office/drawing/2014/main" id="{C26C5286-E56F-4DC6-A2C1-48C9275543C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2995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7B7D-03ED-4C9F-9477-F92B2CCC3C6C}"/>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23.3  </a:t>
            </a:r>
            <a:r>
              <a:rPr lang="en-US" dirty="0">
                <a:solidFill>
                  <a:srgbClr val="3380E6"/>
                </a:solidFill>
                <a:latin typeface="Calibri" panose="020F0502020204030204" pitchFamily="34" charset="0"/>
              </a:rPr>
              <a:t>Creating and Executing Threads with the </a:t>
            </a:r>
            <a:r>
              <a:rPr lang="en-US" dirty="0">
                <a:solidFill>
                  <a:srgbClr val="3380E6"/>
                </a:solidFill>
                <a:latin typeface="Consolas" panose="020B0609020204030204" pitchFamily="49" charset="0"/>
              </a:rPr>
              <a:t>Executor</a:t>
            </a:r>
            <a:r>
              <a:rPr lang="en-US" dirty="0">
                <a:solidFill>
                  <a:srgbClr val="3380E6"/>
                </a:solidFill>
                <a:latin typeface="Calibri" panose="020F0502020204030204" pitchFamily="34" charset="0"/>
              </a:rPr>
              <a:t> Framework</a:t>
            </a:r>
          </a:p>
        </p:txBody>
      </p:sp>
      <p:sp>
        <p:nvSpPr>
          <p:cNvPr id="33795" name="Text Placeholder 2">
            <a:extLst>
              <a:ext uri="{FF2B5EF4-FFF2-40B4-BE49-F238E27FC236}">
                <a16:creationId xmlns:a16="http://schemas.microsoft.com/office/drawing/2014/main" id="{7E39689E-C29A-4F40-AB98-F611A868D4E6}"/>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a:solidFill>
                  <a:srgbClr val="0000FF"/>
                </a:solidFill>
                <a:latin typeface="Consolas" panose="020B0609020204030204" pitchFamily="49" charset="0"/>
              </a:rPr>
              <a:t>Runnable</a:t>
            </a:r>
            <a:r>
              <a:rPr lang="en-US" altLang="en-US" dirty="0">
                <a:solidFill>
                  <a:srgbClr val="000000"/>
                </a:solidFill>
              </a:rPr>
              <a:t> object represents a “task” that can execute concurrently with other tasks.</a:t>
            </a:r>
          </a:p>
          <a:p>
            <a:pPr eaLnBrk="1" hangingPunct="1"/>
            <a:r>
              <a:rPr lang="en-US" altLang="en-US" dirty="0">
                <a:solidFill>
                  <a:srgbClr val="000000"/>
                </a:solidFill>
              </a:rPr>
              <a:t>The </a:t>
            </a:r>
            <a:r>
              <a:rPr lang="en-US" altLang="en-US" dirty="0">
                <a:solidFill>
                  <a:srgbClr val="000000"/>
                </a:solidFill>
                <a:latin typeface="Consolas" panose="020B0609020204030204" pitchFamily="49" charset="0"/>
              </a:rPr>
              <a:t>Runnable</a:t>
            </a:r>
            <a:r>
              <a:rPr lang="en-US" altLang="en-US" dirty="0">
                <a:solidFill>
                  <a:srgbClr val="000000"/>
                </a:solidFill>
              </a:rPr>
              <a:t> interface declares the single method </a:t>
            </a:r>
            <a:r>
              <a:rPr lang="en-US" altLang="en-US" dirty="0">
                <a:solidFill>
                  <a:srgbClr val="0000FF"/>
                </a:solidFill>
                <a:latin typeface="Consolas" panose="020B0609020204030204" pitchFamily="49" charset="0"/>
              </a:rPr>
              <a:t>run</a:t>
            </a:r>
            <a:r>
              <a:rPr lang="en-US" altLang="en-US" dirty="0">
                <a:solidFill>
                  <a:srgbClr val="000000"/>
                </a:solidFill>
              </a:rPr>
              <a:t>, which contains the code that defines the task that a </a:t>
            </a:r>
            <a:r>
              <a:rPr lang="en-US" altLang="en-US" dirty="0">
                <a:solidFill>
                  <a:srgbClr val="000000"/>
                </a:solidFill>
                <a:latin typeface="Consolas" panose="020B0609020204030204" pitchFamily="49" charset="0"/>
              </a:rPr>
              <a:t>Runnable</a:t>
            </a:r>
            <a:r>
              <a:rPr lang="en-US" altLang="en-US" dirty="0">
                <a:solidFill>
                  <a:srgbClr val="000000"/>
                </a:solidFill>
              </a:rPr>
              <a:t> object should perform.</a:t>
            </a:r>
          </a:p>
          <a:p>
            <a:pPr eaLnBrk="1" hangingPunct="1"/>
            <a:r>
              <a:rPr lang="en-US" altLang="en-US" dirty="0">
                <a:solidFill>
                  <a:srgbClr val="000000"/>
                </a:solidFill>
              </a:rPr>
              <a:t>When a thread executing a </a:t>
            </a:r>
            <a:r>
              <a:rPr lang="en-US" altLang="en-US" dirty="0">
                <a:solidFill>
                  <a:srgbClr val="000000"/>
                </a:solidFill>
                <a:latin typeface="Consolas" panose="020B0609020204030204" pitchFamily="49" charset="0"/>
              </a:rPr>
              <a:t>Runnable</a:t>
            </a:r>
            <a:r>
              <a:rPr lang="en-US" altLang="en-US" dirty="0">
                <a:solidFill>
                  <a:srgbClr val="000000"/>
                </a:solidFill>
              </a:rPr>
              <a:t> is created and started, the thread calls the </a:t>
            </a:r>
            <a:r>
              <a:rPr lang="en-US" altLang="en-US" dirty="0">
                <a:solidFill>
                  <a:srgbClr val="000000"/>
                </a:solidFill>
                <a:latin typeface="Consolas" panose="020B0609020204030204" pitchFamily="49" charset="0"/>
              </a:rPr>
              <a:t>Runnable</a:t>
            </a:r>
            <a:r>
              <a:rPr lang="en-US" altLang="en-US" dirty="0">
                <a:solidFill>
                  <a:srgbClr val="000000"/>
                </a:solidFill>
              </a:rPr>
              <a:t> object’s </a:t>
            </a:r>
            <a:r>
              <a:rPr lang="en-US" altLang="en-US" dirty="0">
                <a:solidFill>
                  <a:srgbClr val="000000"/>
                </a:solidFill>
                <a:latin typeface="Consolas" panose="020B0609020204030204" pitchFamily="49" charset="0"/>
              </a:rPr>
              <a:t>run</a:t>
            </a:r>
            <a:r>
              <a:rPr lang="en-US" altLang="en-US" dirty="0">
                <a:solidFill>
                  <a:srgbClr val="000000"/>
                </a:solidFill>
              </a:rPr>
              <a:t> method, which executes in the new thread.</a:t>
            </a:r>
          </a:p>
        </p:txBody>
      </p:sp>
      <p:sp>
        <p:nvSpPr>
          <p:cNvPr id="4" name="Footer Placeholder 3">
            <a:extLst>
              <a:ext uri="{FF2B5EF4-FFF2-40B4-BE49-F238E27FC236}">
                <a16:creationId xmlns:a16="http://schemas.microsoft.com/office/drawing/2014/main" id="{5E32C683-AC13-4F00-BDDD-C3E8D6EA7EA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128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3">
            <a:extLst>
              <a:ext uri="{FF2B5EF4-FFF2-40B4-BE49-F238E27FC236}">
                <a16:creationId xmlns:a16="http://schemas.microsoft.com/office/drawing/2014/main" id="{777BB95E-8C71-41BE-AF86-582CBD0E3D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3238"/>
            <a:ext cx="12192000" cy="3309937"/>
          </a:xfrm>
          <a:prstGeom prst="rect">
            <a:avLst/>
          </a:prstGeom>
        </p:spPr>
      </p:pic>
      <p:sp>
        <p:nvSpPr>
          <p:cNvPr id="4" name="Footer Placeholder 3">
            <a:extLst>
              <a:ext uri="{FF2B5EF4-FFF2-40B4-BE49-F238E27FC236}">
                <a16:creationId xmlns:a16="http://schemas.microsoft.com/office/drawing/2014/main" id="{00CC18C2-463B-468C-B583-DAB6366592A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92653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10F9-CB14-4659-B199-A5438A665132}"/>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23.3  </a:t>
            </a:r>
            <a:r>
              <a:rPr lang="en-US" dirty="0">
                <a:solidFill>
                  <a:srgbClr val="3380E6"/>
                </a:solidFill>
                <a:latin typeface="Calibri" panose="020F0502020204030204" pitchFamily="34" charset="0"/>
              </a:rPr>
              <a:t>Creating and Executing Threads with the </a:t>
            </a:r>
            <a:r>
              <a:rPr lang="en-US" dirty="0">
                <a:solidFill>
                  <a:srgbClr val="3380E6"/>
                </a:solidFill>
                <a:latin typeface="Consolas" panose="020B0609020204030204" pitchFamily="49" charset="0"/>
              </a:rPr>
              <a:t>Executor</a:t>
            </a:r>
            <a:r>
              <a:rPr lang="en-US" dirty="0">
                <a:solidFill>
                  <a:srgbClr val="3380E6"/>
                </a:solidFill>
                <a:latin typeface="Calibri" panose="020F0502020204030204" pitchFamily="34" charset="0"/>
              </a:rPr>
              <a:t> Framework (cont.)</a:t>
            </a:r>
            <a:endParaRPr lang="en-US" dirty="0">
              <a:solidFill>
                <a:srgbClr val="33B38C"/>
              </a:solidFill>
              <a:latin typeface="Calibri" panose="020F0502020204030204" pitchFamily="34" charset="0"/>
            </a:endParaRPr>
          </a:p>
        </p:txBody>
      </p:sp>
      <p:sp>
        <p:nvSpPr>
          <p:cNvPr id="35843" name="Text Placeholder 2">
            <a:extLst>
              <a:ext uri="{FF2B5EF4-FFF2-40B4-BE49-F238E27FC236}">
                <a16:creationId xmlns:a16="http://schemas.microsoft.com/office/drawing/2014/main" id="{1D67CC92-A351-41D8-B05C-7436A8A588D2}"/>
              </a:ext>
            </a:extLst>
          </p:cNvPr>
          <p:cNvSpPr>
            <a:spLocks noGrp="1"/>
          </p:cNvSpPr>
          <p:nvPr>
            <p:ph type="body" idx="1"/>
          </p:nvPr>
        </p:nvSpPr>
        <p:spPr/>
        <p:txBody>
          <a:bodyPr/>
          <a:lstStyle/>
          <a:p>
            <a:pPr eaLnBrk="1" hangingPunct="1">
              <a:lnSpc>
                <a:spcPct val="90000"/>
              </a:lnSpc>
            </a:pPr>
            <a:r>
              <a:rPr lang="en-US" altLang="en-US" sz="2300" dirty="0">
                <a:solidFill>
                  <a:srgbClr val="000000"/>
                </a:solidFill>
              </a:rPr>
              <a:t>Class </a:t>
            </a:r>
            <a:r>
              <a:rPr lang="en-US" altLang="en-US" sz="2300" dirty="0" err="1">
                <a:solidFill>
                  <a:srgbClr val="000000"/>
                </a:solidFill>
                <a:latin typeface="Consolas" panose="020B0609020204030204" pitchFamily="49" charset="0"/>
              </a:rPr>
              <a:t>PrintTask</a:t>
            </a:r>
            <a:r>
              <a:rPr lang="en-US" altLang="en-US" sz="2300" dirty="0">
                <a:solidFill>
                  <a:srgbClr val="000000"/>
                </a:solidFill>
              </a:rPr>
              <a:t> (Fig. 23.3) implements </a:t>
            </a:r>
            <a:r>
              <a:rPr lang="en-US" altLang="en-US" sz="2300" dirty="0">
                <a:solidFill>
                  <a:srgbClr val="000000"/>
                </a:solidFill>
                <a:latin typeface="Consolas" panose="020B0609020204030204" pitchFamily="49" charset="0"/>
              </a:rPr>
              <a:t>Runnable</a:t>
            </a:r>
            <a:r>
              <a:rPr lang="en-US" altLang="en-US" sz="2300" dirty="0">
                <a:solidFill>
                  <a:srgbClr val="000000"/>
                </a:solidFill>
              </a:rPr>
              <a:t>, so that multiple </a:t>
            </a:r>
            <a:r>
              <a:rPr lang="en-US" altLang="en-US" sz="2300" dirty="0" err="1">
                <a:solidFill>
                  <a:srgbClr val="000000"/>
                </a:solidFill>
                <a:latin typeface="Consolas" panose="020B0609020204030204" pitchFamily="49" charset="0"/>
              </a:rPr>
              <a:t>PrintTasks</a:t>
            </a:r>
            <a:r>
              <a:rPr lang="en-US" altLang="en-US" sz="2300" dirty="0">
                <a:solidFill>
                  <a:srgbClr val="000000"/>
                </a:solidFill>
              </a:rPr>
              <a:t> can execute concurrently.</a:t>
            </a:r>
          </a:p>
          <a:p>
            <a:pPr eaLnBrk="1" hangingPunct="1">
              <a:lnSpc>
                <a:spcPct val="90000"/>
              </a:lnSpc>
            </a:pPr>
            <a:r>
              <a:rPr lang="en-US" altLang="en-US" sz="2300" dirty="0">
                <a:solidFill>
                  <a:srgbClr val="000000"/>
                </a:solidFill>
                <a:latin typeface="Consolas" panose="020B0609020204030204" pitchFamily="49" charset="0"/>
              </a:rPr>
              <a:t>Thread</a:t>
            </a:r>
            <a:r>
              <a:rPr lang="en-US" altLang="en-US" sz="2300" dirty="0">
                <a:solidFill>
                  <a:srgbClr val="000000"/>
                </a:solidFill>
              </a:rPr>
              <a:t> </a:t>
            </a:r>
            <a:r>
              <a:rPr lang="en-US" altLang="en-US" sz="2300" dirty="0">
                <a:solidFill>
                  <a:srgbClr val="000000"/>
                </a:solidFill>
                <a:latin typeface="Consolas" panose="020B0609020204030204" pitchFamily="49" charset="0"/>
              </a:rPr>
              <a:t>static</a:t>
            </a:r>
            <a:r>
              <a:rPr lang="en-US" altLang="en-US" sz="2300" dirty="0">
                <a:solidFill>
                  <a:srgbClr val="000000"/>
                </a:solidFill>
              </a:rPr>
              <a:t> method </a:t>
            </a:r>
            <a:r>
              <a:rPr lang="en-US" altLang="en-US" sz="2300" dirty="0">
                <a:solidFill>
                  <a:srgbClr val="0000FF"/>
                </a:solidFill>
                <a:latin typeface="Consolas" panose="020B0609020204030204" pitchFamily="49" charset="0"/>
              </a:rPr>
              <a:t>sleep</a:t>
            </a:r>
            <a:r>
              <a:rPr lang="en-US" altLang="en-US" sz="2300" dirty="0">
                <a:solidFill>
                  <a:srgbClr val="000000"/>
                </a:solidFill>
              </a:rPr>
              <a:t> places a thread in the </a:t>
            </a:r>
            <a:r>
              <a:rPr lang="en-US" altLang="en-US" sz="2300" i="1" dirty="0">
                <a:solidFill>
                  <a:srgbClr val="000000"/>
                </a:solidFill>
              </a:rPr>
              <a:t>timed waiting state for the specified amount of time.</a:t>
            </a:r>
          </a:p>
          <a:p>
            <a:pPr lvl="1" eaLnBrk="1" hangingPunct="1">
              <a:lnSpc>
                <a:spcPct val="90000"/>
              </a:lnSpc>
            </a:pPr>
            <a:r>
              <a:rPr lang="en-US" altLang="en-US" sz="2000" dirty="0">
                <a:solidFill>
                  <a:srgbClr val="000000"/>
                </a:solidFill>
              </a:rPr>
              <a:t>Can throw a checked exception of type </a:t>
            </a:r>
            <a:r>
              <a:rPr lang="en-US" altLang="en-US" sz="2000" dirty="0" err="1">
                <a:solidFill>
                  <a:srgbClr val="0000FF"/>
                </a:solidFill>
                <a:latin typeface="Consolas" panose="020B0609020204030204" pitchFamily="49" charset="0"/>
              </a:rPr>
              <a:t>InterruptedException</a:t>
            </a:r>
            <a:r>
              <a:rPr lang="en-US" altLang="en-US" sz="2000" dirty="0">
                <a:solidFill>
                  <a:srgbClr val="000000"/>
                </a:solidFill>
              </a:rPr>
              <a:t> if the sleeping thread’s </a:t>
            </a:r>
            <a:r>
              <a:rPr lang="en-US" altLang="en-US" sz="2000" dirty="0">
                <a:solidFill>
                  <a:srgbClr val="0000FF"/>
                </a:solidFill>
                <a:latin typeface="Consolas" panose="020B0609020204030204" pitchFamily="49" charset="0"/>
              </a:rPr>
              <a:t>interrupt</a:t>
            </a:r>
            <a:r>
              <a:rPr lang="en-US" altLang="en-US" sz="2000" dirty="0">
                <a:solidFill>
                  <a:srgbClr val="000000"/>
                </a:solidFill>
              </a:rPr>
              <a:t> method is called. </a:t>
            </a:r>
          </a:p>
          <a:p>
            <a:pPr eaLnBrk="1" hangingPunct="1">
              <a:lnSpc>
                <a:spcPct val="90000"/>
              </a:lnSpc>
            </a:pPr>
            <a:r>
              <a:rPr lang="en-US" altLang="en-US" sz="2300" dirty="0">
                <a:solidFill>
                  <a:srgbClr val="000000"/>
                </a:solidFill>
              </a:rPr>
              <a:t>The code in </a:t>
            </a:r>
            <a:r>
              <a:rPr lang="en-US" altLang="en-US" sz="2300" dirty="0">
                <a:solidFill>
                  <a:srgbClr val="000000"/>
                </a:solidFill>
                <a:latin typeface="Consolas" panose="020B0609020204030204" pitchFamily="49" charset="0"/>
              </a:rPr>
              <a:t>main</a:t>
            </a:r>
            <a:r>
              <a:rPr lang="en-US" altLang="en-US" sz="2300" dirty="0">
                <a:solidFill>
                  <a:srgbClr val="000000"/>
                </a:solidFill>
              </a:rPr>
              <a:t> executes in the </a:t>
            </a:r>
            <a:r>
              <a:rPr lang="en-US" altLang="en-US" sz="2300" dirty="0">
                <a:solidFill>
                  <a:srgbClr val="0000FF"/>
                </a:solidFill>
              </a:rPr>
              <a:t>main thread</a:t>
            </a:r>
            <a:r>
              <a:rPr lang="en-US" altLang="en-US" sz="2300" dirty="0">
                <a:solidFill>
                  <a:srgbClr val="000000"/>
                </a:solidFill>
              </a:rPr>
              <a:t>, a thread created by the JVM.</a:t>
            </a:r>
          </a:p>
          <a:p>
            <a:pPr eaLnBrk="1" hangingPunct="1">
              <a:lnSpc>
                <a:spcPct val="90000"/>
              </a:lnSpc>
            </a:pPr>
            <a:r>
              <a:rPr lang="en-US" altLang="en-US" sz="2300" dirty="0">
                <a:solidFill>
                  <a:srgbClr val="000000"/>
                </a:solidFill>
              </a:rPr>
              <a:t>The code in the </a:t>
            </a:r>
            <a:r>
              <a:rPr lang="en-US" altLang="en-US" sz="2300" dirty="0">
                <a:solidFill>
                  <a:srgbClr val="000000"/>
                </a:solidFill>
                <a:latin typeface="Consolas" panose="020B0609020204030204" pitchFamily="49" charset="0"/>
              </a:rPr>
              <a:t>run</a:t>
            </a:r>
            <a:r>
              <a:rPr lang="en-US" altLang="en-US" sz="2300" dirty="0">
                <a:solidFill>
                  <a:srgbClr val="000000"/>
                </a:solidFill>
              </a:rPr>
              <a:t> method of </a:t>
            </a:r>
            <a:r>
              <a:rPr lang="en-US" altLang="en-US" sz="2300" dirty="0" err="1">
                <a:solidFill>
                  <a:srgbClr val="000000"/>
                </a:solidFill>
                <a:latin typeface="Consolas" panose="020B0609020204030204" pitchFamily="49" charset="0"/>
              </a:rPr>
              <a:t>PrintTask</a:t>
            </a:r>
            <a:r>
              <a:rPr lang="en-US" altLang="en-US" sz="2300" dirty="0">
                <a:solidFill>
                  <a:srgbClr val="000000"/>
                </a:solidFill>
              </a:rPr>
              <a:t> executes in the threads created in </a:t>
            </a:r>
            <a:r>
              <a:rPr lang="en-US" altLang="en-US" sz="2300" dirty="0">
                <a:solidFill>
                  <a:srgbClr val="000000"/>
                </a:solidFill>
                <a:latin typeface="Consolas" panose="020B0609020204030204" pitchFamily="49" charset="0"/>
              </a:rPr>
              <a:t>main</a:t>
            </a:r>
            <a:r>
              <a:rPr lang="en-US" altLang="en-US" sz="2300" dirty="0">
                <a:solidFill>
                  <a:srgbClr val="000000"/>
                </a:solidFill>
              </a:rPr>
              <a:t>.</a:t>
            </a:r>
          </a:p>
          <a:p>
            <a:pPr eaLnBrk="1" hangingPunct="1">
              <a:lnSpc>
                <a:spcPct val="90000"/>
              </a:lnSpc>
            </a:pPr>
            <a:r>
              <a:rPr lang="en-US" altLang="en-US" sz="2300" dirty="0">
                <a:solidFill>
                  <a:srgbClr val="000000"/>
                </a:solidFill>
              </a:rPr>
              <a:t>When method</a:t>
            </a:r>
            <a:r>
              <a:rPr lang="en-US" altLang="en-US" sz="2300" dirty="0">
                <a:solidFill>
                  <a:srgbClr val="000000"/>
                </a:solidFill>
                <a:latin typeface="Consolas" panose="020B0609020204030204" pitchFamily="49" charset="0"/>
              </a:rPr>
              <a:t> main</a:t>
            </a:r>
            <a:r>
              <a:rPr lang="en-US" altLang="en-US" sz="2300" dirty="0">
                <a:solidFill>
                  <a:srgbClr val="000000"/>
                </a:solidFill>
              </a:rPr>
              <a:t> terminates, the program itself continues running because there are still threads that are alive.</a:t>
            </a:r>
          </a:p>
          <a:p>
            <a:pPr lvl="1" eaLnBrk="1" hangingPunct="1">
              <a:lnSpc>
                <a:spcPct val="90000"/>
              </a:lnSpc>
            </a:pPr>
            <a:r>
              <a:rPr lang="en-US" altLang="en-US" sz="2000" dirty="0">
                <a:solidFill>
                  <a:srgbClr val="000000"/>
                </a:solidFill>
              </a:rPr>
              <a:t>The program will not terminate until its last thread completes execution.</a:t>
            </a:r>
          </a:p>
          <a:p>
            <a:pPr lvl="1" eaLnBrk="1" hangingPunct="1">
              <a:lnSpc>
                <a:spcPct val="90000"/>
              </a:lnSpc>
            </a:pPr>
            <a:endParaRPr lang="en-US" altLang="en-US" sz="2000" dirty="0">
              <a:solidFill>
                <a:srgbClr val="000000"/>
              </a:solidFill>
            </a:endParaRPr>
          </a:p>
        </p:txBody>
      </p:sp>
      <p:sp>
        <p:nvSpPr>
          <p:cNvPr id="4" name="Footer Placeholder 3">
            <a:extLst>
              <a:ext uri="{FF2B5EF4-FFF2-40B4-BE49-F238E27FC236}">
                <a16:creationId xmlns:a16="http://schemas.microsoft.com/office/drawing/2014/main" id="{23B50663-2A8D-4540-A5FC-B3A33940585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80116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3">
            <a:extLst>
              <a:ext uri="{FF2B5EF4-FFF2-40B4-BE49-F238E27FC236}">
                <a16:creationId xmlns:a16="http://schemas.microsoft.com/office/drawing/2014/main" id="{BE2D3702-02BE-492D-B4F7-B8B641D4592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11238" y="0"/>
            <a:ext cx="10167937" cy="6858000"/>
          </a:xfrm>
          <a:prstGeom prst="rect">
            <a:avLst/>
          </a:prstGeom>
        </p:spPr>
      </p:pic>
      <p:sp>
        <p:nvSpPr>
          <p:cNvPr id="4" name="Footer Placeholder 3">
            <a:extLst>
              <a:ext uri="{FF2B5EF4-FFF2-40B4-BE49-F238E27FC236}">
                <a16:creationId xmlns:a16="http://schemas.microsoft.com/office/drawing/2014/main" id="{980E4C1E-7AD6-4D7F-B359-ADE2ADF972A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25230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4">
            <a:extLst>
              <a:ext uri="{FF2B5EF4-FFF2-40B4-BE49-F238E27FC236}">
                <a16:creationId xmlns:a16="http://schemas.microsoft.com/office/drawing/2014/main" id="{3B7096F7-4D63-43CB-AE7F-0B67ECEE6D5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4" name="Footer Placeholder 3">
            <a:extLst>
              <a:ext uri="{FF2B5EF4-FFF2-40B4-BE49-F238E27FC236}">
                <a16:creationId xmlns:a16="http://schemas.microsoft.com/office/drawing/2014/main" id="{C2ABA49D-75B6-4FFD-AF40-2C0C5127C90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4528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5">
            <a:extLst>
              <a:ext uri="{FF2B5EF4-FFF2-40B4-BE49-F238E27FC236}">
                <a16:creationId xmlns:a16="http://schemas.microsoft.com/office/drawing/2014/main" id="{0BEB311D-C503-46E1-8AD7-CF687EBD77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4" name="Footer Placeholder 3">
            <a:extLst>
              <a:ext uri="{FF2B5EF4-FFF2-40B4-BE49-F238E27FC236}">
                <a16:creationId xmlns:a16="http://schemas.microsoft.com/office/drawing/2014/main" id="{CB3DF753-8229-4F95-BBC7-47684436D64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75342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6">
            <a:extLst>
              <a:ext uri="{FF2B5EF4-FFF2-40B4-BE49-F238E27FC236}">
                <a16:creationId xmlns:a16="http://schemas.microsoft.com/office/drawing/2014/main" id="{03669203-1E7F-473C-B984-68DB09A643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4" name="Footer Placeholder 3">
            <a:extLst>
              <a:ext uri="{FF2B5EF4-FFF2-40B4-BE49-F238E27FC236}">
                <a16:creationId xmlns:a16="http://schemas.microsoft.com/office/drawing/2014/main" id="{6D910C3D-1629-40F4-9A67-E215B6AE7D8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94462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7">
            <a:extLst>
              <a:ext uri="{FF2B5EF4-FFF2-40B4-BE49-F238E27FC236}">
                <a16:creationId xmlns:a16="http://schemas.microsoft.com/office/drawing/2014/main" id="{01D0A8E6-2CB4-4AA1-B467-65235E416B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4" name="Footer Placeholder 3">
            <a:extLst>
              <a:ext uri="{FF2B5EF4-FFF2-40B4-BE49-F238E27FC236}">
                <a16:creationId xmlns:a16="http://schemas.microsoft.com/office/drawing/2014/main" id="{B0DA541A-6349-4D2D-A947-47D360C8F22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98350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8">
            <a:extLst>
              <a:ext uri="{FF2B5EF4-FFF2-40B4-BE49-F238E27FC236}">
                <a16:creationId xmlns:a16="http://schemas.microsoft.com/office/drawing/2014/main" id="{5B2A6AC9-2889-4C4B-9BBD-7C6C9FBF51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62050"/>
            <a:ext cx="12192000" cy="4533900"/>
          </a:xfrm>
          <a:prstGeom prst="rect">
            <a:avLst/>
          </a:prstGeom>
        </p:spPr>
      </p:pic>
      <p:sp>
        <p:nvSpPr>
          <p:cNvPr id="4" name="Footer Placeholder 3">
            <a:extLst>
              <a:ext uri="{FF2B5EF4-FFF2-40B4-BE49-F238E27FC236}">
                <a16:creationId xmlns:a16="http://schemas.microsoft.com/office/drawing/2014/main" id="{12F602DB-DBE9-42E6-86B6-EA66D139E5B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99657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19">
            <a:extLst>
              <a:ext uri="{FF2B5EF4-FFF2-40B4-BE49-F238E27FC236}">
                <a16:creationId xmlns:a16="http://schemas.microsoft.com/office/drawing/2014/main" id="{7852FB40-61CE-47C9-BDAD-52F15DF2D5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62050"/>
            <a:ext cx="12192000" cy="4533900"/>
          </a:xfrm>
          <a:prstGeom prst="rect">
            <a:avLst/>
          </a:prstGeom>
        </p:spPr>
      </p:pic>
      <p:sp>
        <p:nvSpPr>
          <p:cNvPr id="4" name="Footer Placeholder 3">
            <a:extLst>
              <a:ext uri="{FF2B5EF4-FFF2-40B4-BE49-F238E27FC236}">
                <a16:creationId xmlns:a16="http://schemas.microsoft.com/office/drawing/2014/main" id="{A08D5E87-4171-4420-9313-DE6F7E05735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6827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5C84-16CB-463E-94B2-1E1D010EE85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23.3  </a:t>
            </a:r>
            <a:r>
              <a:rPr lang="en-US" dirty="0">
                <a:solidFill>
                  <a:srgbClr val="3380E6"/>
                </a:solidFill>
                <a:latin typeface="Calibri" panose="020F0502020204030204" pitchFamily="34" charset="0"/>
              </a:rPr>
              <a:t>Creating and Executing Threads with the </a:t>
            </a:r>
            <a:r>
              <a:rPr lang="en-US" dirty="0">
                <a:solidFill>
                  <a:srgbClr val="3380E6"/>
                </a:solidFill>
                <a:latin typeface="Consolas" panose="020B0609020204030204" pitchFamily="49" charset="0"/>
              </a:rPr>
              <a:t>Executor</a:t>
            </a:r>
            <a:r>
              <a:rPr lang="en-US" dirty="0">
                <a:solidFill>
                  <a:srgbClr val="3380E6"/>
                </a:solidFill>
                <a:latin typeface="Calibri" panose="020F0502020204030204" pitchFamily="34" charset="0"/>
              </a:rPr>
              <a:t> Framework (cont.)</a:t>
            </a:r>
            <a:endParaRPr lang="en-US" dirty="0">
              <a:solidFill>
                <a:srgbClr val="33B38C"/>
              </a:solidFill>
              <a:latin typeface="Calibri" panose="020F0502020204030204" pitchFamily="34" charset="0"/>
            </a:endParaRPr>
          </a:p>
        </p:txBody>
      </p:sp>
      <p:sp>
        <p:nvSpPr>
          <p:cNvPr id="41987" name="Text Placeholder 2">
            <a:extLst>
              <a:ext uri="{FF2B5EF4-FFF2-40B4-BE49-F238E27FC236}">
                <a16:creationId xmlns:a16="http://schemas.microsoft.com/office/drawing/2014/main" id="{1D22E87D-4853-4690-88FC-46F571865F64}"/>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Recommended that you use the </a:t>
            </a:r>
            <a:r>
              <a:rPr lang="en-US" altLang="en-US" sz="2500" dirty="0">
                <a:solidFill>
                  <a:srgbClr val="0000FF"/>
                </a:solidFill>
                <a:latin typeface="Consolas" panose="020B0609020204030204" pitchFamily="49" charset="0"/>
              </a:rPr>
              <a:t>Executor</a:t>
            </a:r>
            <a:r>
              <a:rPr lang="en-US" altLang="en-US" sz="2500" dirty="0">
                <a:solidFill>
                  <a:srgbClr val="000000"/>
                </a:solidFill>
              </a:rPr>
              <a:t> interface to manage the execution of </a:t>
            </a:r>
            <a:r>
              <a:rPr lang="en-US" altLang="en-US" sz="2500" dirty="0">
                <a:solidFill>
                  <a:srgbClr val="000000"/>
                </a:solidFill>
                <a:latin typeface="Consolas" panose="020B0609020204030204" pitchFamily="49" charset="0"/>
              </a:rPr>
              <a:t>Runnable</a:t>
            </a:r>
            <a:r>
              <a:rPr lang="en-US" altLang="en-US" sz="2500" dirty="0">
                <a:solidFill>
                  <a:srgbClr val="000000"/>
                </a:solidFill>
              </a:rPr>
              <a:t> objects for you.</a:t>
            </a:r>
          </a:p>
          <a:p>
            <a:pPr lvl="1" eaLnBrk="1" hangingPunct="1">
              <a:lnSpc>
                <a:spcPct val="80000"/>
              </a:lnSpc>
            </a:pPr>
            <a:r>
              <a:rPr lang="en-US" altLang="en-US" sz="2100" dirty="0">
                <a:solidFill>
                  <a:srgbClr val="000000"/>
                </a:solidFill>
              </a:rPr>
              <a:t>Typically creates and manages a group of threads called a </a:t>
            </a:r>
            <a:r>
              <a:rPr lang="en-US" altLang="en-US" sz="2100" dirty="0">
                <a:solidFill>
                  <a:srgbClr val="0000FF"/>
                </a:solidFill>
              </a:rPr>
              <a:t>thread pool</a:t>
            </a:r>
            <a:r>
              <a:rPr lang="en-US" altLang="en-US" sz="2100" dirty="0">
                <a:solidFill>
                  <a:srgbClr val="000000"/>
                </a:solidFill>
              </a:rPr>
              <a:t> to execute </a:t>
            </a:r>
            <a:r>
              <a:rPr lang="en-US" altLang="en-US" sz="2100" dirty="0" err="1">
                <a:solidFill>
                  <a:srgbClr val="000000"/>
                </a:solidFill>
                <a:latin typeface="Consolas" panose="020B0609020204030204" pitchFamily="49" charset="0"/>
              </a:rPr>
              <a:t>Runnable</a:t>
            </a:r>
            <a:r>
              <a:rPr lang="en-US" altLang="en-US" sz="2100" dirty="0" err="1">
                <a:solidFill>
                  <a:srgbClr val="000000"/>
                </a:solidFill>
              </a:rPr>
              <a:t>s</a:t>
            </a:r>
            <a:r>
              <a:rPr lang="en-US" altLang="en-US" sz="2100" dirty="0">
                <a:solidFill>
                  <a:srgbClr val="000000"/>
                </a:solidFill>
              </a:rPr>
              <a:t>.</a:t>
            </a:r>
          </a:p>
          <a:p>
            <a:pPr eaLnBrk="1" hangingPunct="1">
              <a:lnSpc>
                <a:spcPct val="80000"/>
              </a:lnSpc>
            </a:pPr>
            <a:r>
              <a:rPr lang="en-US" altLang="en-US" sz="2500" dirty="0">
                <a:solidFill>
                  <a:srgbClr val="000000"/>
                </a:solidFill>
                <a:latin typeface="Consolas" panose="020B0609020204030204" pitchFamily="49" charset="0"/>
              </a:rPr>
              <a:t>Executor</a:t>
            </a:r>
            <a:r>
              <a:rPr lang="en-US" altLang="en-US" sz="2500" dirty="0">
                <a:solidFill>
                  <a:srgbClr val="000000"/>
                </a:solidFill>
              </a:rPr>
              <a:t>s can reuse existing threads and can improve performance by optimizing the number of threads.</a:t>
            </a:r>
          </a:p>
          <a:p>
            <a:pPr eaLnBrk="1" hangingPunct="1">
              <a:lnSpc>
                <a:spcPct val="80000"/>
              </a:lnSpc>
            </a:pPr>
            <a:r>
              <a:rPr lang="en-US" altLang="en-US" sz="2500" dirty="0">
                <a:solidFill>
                  <a:srgbClr val="000000"/>
                </a:solidFill>
                <a:latin typeface="Consolas" panose="020B0609020204030204" pitchFamily="49" charset="0"/>
              </a:rPr>
              <a:t>Executor</a:t>
            </a:r>
            <a:r>
              <a:rPr lang="en-US" altLang="en-US" sz="2500" dirty="0">
                <a:solidFill>
                  <a:srgbClr val="000000"/>
                </a:solidFill>
              </a:rPr>
              <a:t> method </a:t>
            </a:r>
            <a:r>
              <a:rPr lang="en-US" altLang="en-US" sz="2500" dirty="0">
                <a:solidFill>
                  <a:srgbClr val="0000FF"/>
                </a:solidFill>
                <a:latin typeface="Consolas" panose="020B0609020204030204" pitchFamily="49" charset="0"/>
              </a:rPr>
              <a:t>execute</a:t>
            </a:r>
            <a:r>
              <a:rPr lang="en-US" altLang="en-US" sz="2500" dirty="0">
                <a:solidFill>
                  <a:srgbClr val="000000"/>
                </a:solidFill>
              </a:rPr>
              <a:t> accepts a </a:t>
            </a:r>
            <a:r>
              <a:rPr lang="en-US" altLang="en-US" sz="2500" dirty="0">
                <a:solidFill>
                  <a:srgbClr val="000000"/>
                </a:solidFill>
                <a:latin typeface="Consolas" panose="020B0609020204030204" pitchFamily="49" charset="0"/>
              </a:rPr>
              <a:t>Runnable</a:t>
            </a:r>
            <a:r>
              <a:rPr lang="en-US" altLang="en-US" sz="2500" dirty="0">
                <a:solidFill>
                  <a:srgbClr val="000000"/>
                </a:solidFill>
              </a:rPr>
              <a:t> as an argument.</a:t>
            </a:r>
          </a:p>
          <a:p>
            <a:pPr eaLnBrk="1" hangingPunct="1">
              <a:lnSpc>
                <a:spcPct val="80000"/>
              </a:lnSpc>
            </a:pPr>
            <a:r>
              <a:rPr lang="en-US" altLang="en-US" sz="2500" dirty="0">
                <a:solidFill>
                  <a:srgbClr val="000000"/>
                </a:solidFill>
              </a:rPr>
              <a:t>An </a:t>
            </a:r>
            <a:r>
              <a:rPr lang="en-US" altLang="en-US" sz="2500" dirty="0">
                <a:solidFill>
                  <a:srgbClr val="000000"/>
                </a:solidFill>
                <a:latin typeface="Consolas" panose="020B0609020204030204" pitchFamily="49" charset="0"/>
              </a:rPr>
              <a:t>Executor</a:t>
            </a:r>
            <a:r>
              <a:rPr lang="en-US" altLang="en-US" sz="2500" dirty="0">
                <a:solidFill>
                  <a:srgbClr val="000000"/>
                </a:solidFill>
              </a:rPr>
              <a:t> assigns every </a:t>
            </a:r>
            <a:r>
              <a:rPr lang="en-US" altLang="en-US" sz="2500" dirty="0">
                <a:solidFill>
                  <a:srgbClr val="000000"/>
                </a:solidFill>
                <a:latin typeface="Consolas" panose="020B0609020204030204" pitchFamily="49" charset="0"/>
              </a:rPr>
              <a:t>Runnable</a:t>
            </a:r>
            <a:r>
              <a:rPr lang="en-US" altLang="en-US" sz="2500" dirty="0">
                <a:solidFill>
                  <a:srgbClr val="000000"/>
                </a:solidFill>
              </a:rPr>
              <a:t> passed to its </a:t>
            </a:r>
            <a:r>
              <a:rPr lang="en-US" altLang="en-US" sz="2500" dirty="0">
                <a:solidFill>
                  <a:srgbClr val="000000"/>
                </a:solidFill>
                <a:latin typeface="Consolas" panose="020B0609020204030204" pitchFamily="49" charset="0"/>
              </a:rPr>
              <a:t>execute</a:t>
            </a:r>
            <a:r>
              <a:rPr lang="en-US" altLang="en-US" sz="2500" dirty="0">
                <a:solidFill>
                  <a:srgbClr val="000000"/>
                </a:solidFill>
              </a:rPr>
              <a:t> method to one of the available threads in the thread pool.</a:t>
            </a:r>
          </a:p>
          <a:p>
            <a:pPr eaLnBrk="1" hangingPunct="1">
              <a:lnSpc>
                <a:spcPct val="80000"/>
              </a:lnSpc>
            </a:pPr>
            <a:r>
              <a:rPr lang="en-US" altLang="en-US" sz="2500" dirty="0">
                <a:solidFill>
                  <a:srgbClr val="000000"/>
                </a:solidFill>
              </a:rPr>
              <a:t>If there are no available threads, the </a:t>
            </a:r>
            <a:r>
              <a:rPr lang="en-US" altLang="en-US" sz="2500" dirty="0">
                <a:solidFill>
                  <a:srgbClr val="000000"/>
                </a:solidFill>
                <a:latin typeface="Consolas" panose="020B0609020204030204" pitchFamily="49" charset="0"/>
              </a:rPr>
              <a:t>Executor</a:t>
            </a:r>
            <a:r>
              <a:rPr lang="en-US" altLang="en-US" sz="2500" dirty="0">
                <a:solidFill>
                  <a:srgbClr val="000000"/>
                </a:solidFill>
              </a:rPr>
              <a:t> creates a new thread or waits for a thread to become available.</a:t>
            </a:r>
          </a:p>
        </p:txBody>
      </p:sp>
      <p:sp>
        <p:nvSpPr>
          <p:cNvPr id="4" name="Footer Placeholder 3">
            <a:extLst>
              <a:ext uri="{FF2B5EF4-FFF2-40B4-BE49-F238E27FC236}">
                <a16:creationId xmlns:a16="http://schemas.microsoft.com/office/drawing/2014/main" id="{C1C34895-7EFF-4C2F-BFC5-FD1DC0F602C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87448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501E-E037-4AB2-B371-B82BCA24C23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23.3  </a:t>
            </a:r>
            <a:r>
              <a:rPr lang="en-US" dirty="0">
                <a:solidFill>
                  <a:srgbClr val="3380E6"/>
                </a:solidFill>
                <a:latin typeface="Calibri" panose="020F0502020204030204" pitchFamily="34" charset="0"/>
              </a:rPr>
              <a:t>Creating and Executing Threads with the </a:t>
            </a:r>
            <a:r>
              <a:rPr lang="en-US" dirty="0">
                <a:solidFill>
                  <a:srgbClr val="3380E6"/>
                </a:solidFill>
                <a:latin typeface="Consolas" panose="020B0609020204030204" pitchFamily="49" charset="0"/>
              </a:rPr>
              <a:t>Executor</a:t>
            </a:r>
            <a:r>
              <a:rPr lang="en-US" dirty="0">
                <a:solidFill>
                  <a:srgbClr val="3380E6"/>
                </a:solidFill>
                <a:latin typeface="Calibri" panose="020F0502020204030204" pitchFamily="34" charset="0"/>
              </a:rPr>
              <a:t> Framework (cont.)</a:t>
            </a:r>
            <a:endParaRPr lang="en-US" dirty="0">
              <a:solidFill>
                <a:srgbClr val="33B38C"/>
              </a:solidFill>
              <a:latin typeface="Calibri" panose="020F0502020204030204" pitchFamily="34" charset="0"/>
            </a:endParaRPr>
          </a:p>
        </p:txBody>
      </p:sp>
      <p:sp>
        <p:nvSpPr>
          <p:cNvPr id="43011" name="Text Placeholder 2">
            <a:extLst>
              <a:ext uri="{FF2B5EF4-FFF2-40B4-BE49-F238E27FC236}">
                <a16:creationId xmlns:a16="http://schemas.microsoft.com/office/drawing/2014/main" id="{F7D5470B-C282-4B66-8B8D-BD45D2A5CF19}"/>
              </a:ext>
            </a:extLst>
          </p:cNvPr>
          <p:cNvSpPr>
            <a:spLocks noGrp="1"/>
          </p:cNvSpPr>
          <p:nvPr>
            <p:ph type="body" idx="1"/>
          </p:nvPr>
        </p:nvSpPr>
        <p:spPr/>
        <p:txBody>
          <a:bodyPr/>
          <a:lstStyle/>
          <a:p>
            <a:pPr eaLnBrk="1" hangingPunct="1"/>
            <a:r>
              <a:rPr lang="en-US" altLang="en-US" sz="2500" dirty="0">
                <a:solidFill>
                  <a:srgbClr val="000000"/>
                </a:solidFill>
              </a:rPr>
              <a:t>The </a:t>
            </a:r>
            <a:r>
              <a:rPr lang="en-US" altLang="en-US" sz="2500" dirty="0" err="1">
                <a:solidFill>
                  <a:srgbClr val="0000FF"/>
                </a:solidFill>
                <a:latin typeface="Consolas" panose="020B0609020204030204" pitchFamily="49" charset="0"/>
              </a:rPr>
              <a:t>ExecutorService</a:t>
            </a:r>
            <a:r>
              <a:rPr lang="en-US" altLang="en-US" sz="2500" dirty="0">
                <a:solidFill>
                  <a:srgbClr val="0000FF"/>
                </a:solidFill>
              </a:rPr>
              <a:t> interface</a:t>
            </a:r>
            <a:r>
              <a:rPr lang="en-US" altLang="en-US" sz="2500" dirty="0">
                <a:solidFill>
                  <a:srgbClr val="000000"/>
                </a:solidFill>
              </a:rPr>
              <a:t> extends </a:t>
            </a:r>
            <a:r>
              <a:rPr lang="en-US" altLang="en-US" sz="2500" dirty="0">
                <a:solidFill>
                  <a:srgbClr val="000000"/>
                </a:solidFill>
                <a:latin typeface="Consolas" panose="020B0609020204030204" pitchFamily="49" charset="0"/>
              </a:rPr>
              <a:t>Executor</a:t>
            </a:r>
            <a:r>
              <a:rPr lang="en-US" altLang="en-US" sz="2500" dirty="0">
                <a:solidFill>
                  <a:srgbClr val="000000"/>
                </a:solidFill>
              </a:rPr>
              <a:t> and declares methods for managing the life cycle of an </a:t>
            </a:r>
            <a:r>
              <a:rPr lang="en-US" altLang="en-US" sz="2500" dirty="0">
                <a:solidFill>
                  <a:srgbClr val="000000"/>
                </a:solidFill>
                <a:latin typeface="Consolas" panose="020B0609020204030204" pitchFamily="49" charset="0"/>
              </a:rPr>
              <a:t>Executor</a:t>
            </a:r>
            <a:r>
              <a:rPr lang="en-US" altLang="en-US" sz="2500" dirty="0">
                <a:solidFill>
                  <a:srgbClr val="000000"/>
                </a:solidFill>
              </a:rPr>
              <a:t>.</a:t>
            </a:r>
          </a:p>
          <a:p>
            <a:pPr eaLnBrk="1" hangingPunct="1"/>
            <a:r>
              <a:rPr lang="en-US" altLang="en-US" sz="2500" dirty="0">
                <a:solidFill>
                  <a:srgbClr val="000000"/>
                </a:solidFill>
              </a:rPr>
              <a:t>An object that implements this interface can be created using </a:t>
            </a:r>
            <a:r>
              <a:rPr lang="en-US" altLang="en-US" sz="2500" dirty="0">
                <a:solidFill>
                  <a:srgbClr val="000000"/>
                </a:solidFill>
                <a:latin typeface="Consolas" panose="020B0609020204030204" pitchFamily="49" charset="0"/>
              </a:rPr>
              <a:t>static</a:t>
            </a:r>
            <a:r>
              <a:rPr lang="en-US" altLang="en-US" sz="2500" dirty="0">
                <a:solidFill>
                  <a:srgbClr val="000000"/>
                </a:solidFill>
              </a:rPr>
              <a:t> methods declared in class </a:t>
            </a:r>
            <a:r>
              <a:rPr lang="en-US" altLang="en-US" sz="2500" dirty="0">
                <a:solidFill>
                  <a:srgbClr val="0000FF"/>
                </a:solidFill>
                <a:latin typeface="Consolas" panose="020B0609020204030204" pitchFamily="49" charset="0"/>
              </a:rPr>
              <a:t>Executors</a:t>
            </a:r>
            <a:r>
              <a:rPr lang="en-US" altLang="en-US" sz="2500" dirty="0">
                <a:solidFill>
                  <a:srgbClr val="000000"/>
                </a:solidFill>
              </a:rPr>
              <a:t>.</a:t>
            </a:r>
          </a:p>
          <a:p>
            <a:pPr eaLnBrk="1" hangingPunct="1"/>
            <a:r>
              <a:rPr lang="en-US" altLang="en-US" sz="2500" dirty="0">
                <a:solidFill>
                  <a:srgbClr val="000000"/>
                </a:solidFill>
                <a:latin typeface="Consolas" panose="020B0609020204030204" pitchFamily="49" charset="0"/>
              </a:rPr>
              <a:t>Executors</a:t>
            </a:r>
            <a:r>
              <a:rPr lang="en-US" altLang="en-US" sz="2500" dirty="0">
                <a:solidFill>
                  <a:srgbClr val="000000"/>
                </a:solidFill>
              </a:rPr>
              <a:t> method </a:t>
            </a:r>
            <a:r>
              <a:rPr lang="en-US" altLang="en-US" sz="2500" dirty="0" err="1">
                <a:solidFill>
                  <a:srgbClr val="0000FF"/>
                </a:solidFill>
                <a:latin typeface="Consolas" panose="020B0609020204030204" pitchFamily="49" charset="0"/>
              </a:rPr>
              <a:t>newCachedThreadPool</a:t>
            </a:r>
            <a:r>
              <a:rPr lang="en-US" altLang="en-US" sz="2500" dirty="0">
                <a:solidFill>
                  <a:srgbClr val="000000"/>
                </a:solidFill>
              </a:rPr>
              <a:t> returns an </a:t>
            </a:r>
            <a:r>
              <a:rPr lang="en-US" altLang="en-US" sz="2500" dirty="0" err="1">
                <a:solidFill>
                  <a:srgbClr val="000000"/>
                </a:solidFill>
                <a:latin typeface="Consolas" panose="020B0609020204030204" pitchFamily="49" charset="0"/>
              </a:rPr>
              <a:t>ExecutorService</a:t>
            </a:r>
            <a:r>
              <a:rPr lang="en-US" altLang="en-US" sz="2500" dirty="0">
                <a:solidFill>
                  <a:srgbClr val="000000"/>
                </a:solidFill>
              </a:rPr>
              <a:t> that creates new threads as they’re needed by the application.</a:t>
            </a:r>
          </a:p>
          <a:p>
            <a:pPr eaLnBrk="1" hangingPunct="1"/>
            <a:r>
              <a:rPr lang="en-US" altLang="en-US" sz="2500" dirty="0" err="1">
                <a:solidFill>
                  <a:srgbClr val="000000"/>
                </a:solidFill>
                <a:latin typeface="Consolas" panose="020B0609020204030204" pitchFamily="49" charset="0"/>
              </a:rPr>
              <a:t>ExecutorService</a:t>
            </a:r>
            <a:r>
              <a:rPr lang="en-US" altLang="en-US" sz="2500" dirty="0">
                <a:solidFill>
                  <a:srgbClr val="000000"/>
                </a:solidFill>
              </a:rPr>
              <a:t> method </a:t>
            </a:r>
            <a:r>
              <a:rPr lang="en-US" altLang="en-US" sz="2500" dirty="0">
                <a:solidFill>
                  <a:srgbClr val="0000FF"/>
                </a:solidFill>
                <a:latin typeface="Consolas" panose="020B0609020204030204" pitchFamily="49" charset="0"/>
              </a:rPr>
              <a:t>shutdown</a:t>
            </a:r>
            <a:r>
              <a:rPr lang="en-US" altLang="en-US" sz="2500" dirty="0">
                <a:solidFill>
                  <a:srgbClr val="000000"/>
                </a:solidFill>
              </a:rPr>
              <a:t> notifies the </a:t>
            </a:r>
            <a:r>
              <a:rPr lang="en-US" altLang="en-US" sz="2500" dirty="0" err="1">
                <a:solidFill>
                  <a:srgbClr val="000000"/>
                </a:solidFill>
                <a:latin typeface="Consolas" panose="020B0609020204030204" pitchFamily="49" charset="0"/>
              </a:rPr>
              <a:t>ExecutorService</a:t>
            </a:r>
            <a:r>
              <a:rPr lang="en-US" altLang="en-US" sz="2500" dirty="0">
                <a:solidFill>
                  <a:srgbClr val="000000"/>
                </a:solidFill>
              </a:rPr>
              <a:t> to stop accepting new tasks, but continues executing tasks that have already been submitted.</a:t>
            </a:r>
          </a:p>
        </p:txBody>
      </p:sp>
      <p:sp>
        <p:nvSpPr>
          <p:cNvPr id="4" name="Footer Placeholder 3">
            <a:extLst>
              <a:ext uri="{FF2B5EF4-FFF2-40B4-BE49-F238E27FC236}">
                <a16:creationId xmlns:a16="http://schemas.microsoft.com/office/drawing/2014/main" id="{B869059C-ECC3-4503-A163-8C66066C98A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7935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784A-4BE9-43BC-8881-A7D772DF2BC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23.4  </a:t>
            </a:r>
            <a:r>
              <a:rPr lang="en-US" dirty="0">
                <a:solidFill>
                  <a:srgbClr val="3380E6"/>
                </a:solidFill>
                <a:latin typeface="Calibri" panose="020F0502020204030204" pitchFamily="34" charset="0"/>
              </a:rPr>
              <a:t>Thread Synchronization</a:t>
            </a:r>
          </a:p>
        </p:txBody>
      </p:sp>
      <p:sp>
        <p:nvSpPr>
          <p:cNvPr id="44035" name="Text Placeholder 2">
            <a:extLst>
              <a:ext uri="{FF2B5EF4-FFF2-40B4-BE49-F238E27FC236}">
                <a16:creationId xmlns:a16="http://schemas.microsoft.com/office/drawing/2014/main" id="{DC61BB40-7719-4E99-BF71-4747B59472A3}"/>
              </a:ext>
            </a:extLst>
          </p:cNvPr>
          <p:cNvSpPr>
            <a:spLocks noGrp="1"/>
          </p:cNvSpPr>
          <p:nvPr>
            <p:ph type="body" idx="1"/>
          </p:nvPr>
        </p:nvSpPr>
        <p:spPr/>
        <p:txBody>
          <a:bodyPr/>
          <a:lstStyle/>
          <a:p>
            <a:pPr eaLnBrk="1" hangingPunct="1">
              <a:lnSpc>
                <a:spcPct val="90000"/>
              </a:lnSpc>
            </a:pPr>
            <a:r>
              <a:rPr lang="en-US" altLang="en-US" sz="2300" dirty="0">
                <a:solidFill>
                  <a:srgbClr val="000000"/>
                </a:solidFill>
              </a:rPr>
              <a:t>When multiple threads share an object and it is </a:t>
            </a:r>
            <a:r>
              <a:rPr lang="en-US" altLang="en-US" sz="2300" i="1" dirty="0">
                <a:solidFill>
                  <a:srgbClr val="000000"/>
                </a:solidFill>
              </a:rPr>
              <a:t>modified</a:t>
            </a:r>
            <a:r>
              <a:rPr lang="en-US" altLang="en-US" sz="2300" dirty="0">
                <a:solidFill>
                  <a:srgbClr val="000000"/>
                </a:solidFill>
              </a:rPr>
              <a:t> by one or more of them, indeterminate results may occur unless access to the shared object is managed properly.</a:t>
            </a:r>
          </a:p>
          <a:p>
            <a:pPr eaLnBrk="1" hangingPunct="1">
              <a:lnSpc>
                <a:spcPct val="90000"/>
              </a:lnSpc>
            </a:pPr>
            <a:r>
              <a:rPr lang="en-US" altLang="en-US" sz="2300" dirty="0">
                <a:solidFill>
                  <a:srgbClr val="000000"/>
                </a:solidFill>
              </a:rPr>
              <a:t>The problem can be solved by giving only one thread at a time </a:t>
            </a:r>
            <a:r>
              <a:rPr lang="en-US" altLang="en-US" sz="2300" i="1" dirty="0">
                <a:solidFill>
                  <a:srgbClr val="000000"/>
                </a:solidFill>
              </a:rPr>
              <a:t>exclusive access</a:t>
            </a:r>
            <a:r>
              <a:rPr lang="en-US" altLang="en-US" sz="2300" dirty="0">
                <a:solidFill>
                  <a:srgbClr val="000000"/>
                </a:solidFill>
              </a:rPr>
              <a:t> to code that accesses the shared object.</a:t>
            </a:r>
          </a:p>
          <a:p>
            <a:pPr lvl="1" eaLnBrk="1" hangingPunct="1">
              <a:lnSpc>
                <a:spcPct val="90000"/>
              </a:lnSpc>
            </a:pPr>
            <a:r>
              <a:rPr lang="en-US" altLang="en-US" sz="2000" dirty="0">
                <a:solidFill>
                  <a:srgbClr val="000000"/>
                </a:solidFill>
              </a:rPr>
              <a:t>During that time, other threads desiring to access the object are kept waiting.</a:t>
            </a:r>
          </a:p>
          <a:p>
            <a:pPr lvl="1" eaLnBrk="1" hangingPunct="1">
              <a:lnSpc>
                <a:spcPct val="90000"/>
              </a:lnSpc>
            </a:pPr>
            <a:r>
              <a:rPr lang="en-US" altLang="en-US" sz="2000" dirty="0">
                <a:solidFill>
                  <a:srgbClr val="000000"/>
                </a:solidFill>
              </a:rPr>
              <a:t>When the thread with exclusive access finishes accessing the object, one of the waiting threads is allowed to proceed.</a:t>
            </a:r>
          </a:p>
          <a:p>
            <a:pPr eaLnBrk="1" hangingPunct="1">
              <a:lnSpc>
                <a:spcPct val="90000"/>
              </a:lnSpc>
            </a:pPr>
            <a:r>
              <a:rPr lang="en-US" altLang="en-US" sz="2300" dirty="0">
                <a:solidFill>
                  <a:srgbClr val="000000"/>
                </a:solidFill>
              </a:rPr>
              <a:t>This process, called </a:t>
            </a:r>
            <a:r>
              <a:rPr lang="en-US" altLang="en-US" sz="2300" dirty="0">
                <a:solidFill>
                  <a:srgbClr val="0000FF"/>
                </a:solidFill>
              </a:rPr>
              <a:t>thread synchronization</a:t>
            </a:r>
            <a:r>
              <a:rPr lang="en-US" altLang="en-US" sz="2300" dirty="0">
                <a:solidFill>
                  <a:srgbClr val="000000"/>
                </a:solidFill>
              </a:rPr>
              <a:t>, coordinates access to shared data by multiple concurrent threads.</a:t>
            </a:r>
          </a:p>
          <a:p>
            <a:pPr lvl="1" eaLnBrk="1" hangingPunct="1">
              <a:lnSpc>
                <a:spcPct val="90000"/>
              </a:lnSpc>
            </a:pPr>
            <a:r>
              <a:rPr lang="en-US" altLang="en-US" sz="2000" dirty="0">
                <a:solidFill>
                  <a:srgbClr val="000000"/>
                </a:solidFill>
              </a:rPr>
              <a:t>Ensures that each thread accessing a shared object </a:t>
            </a:r>
            <a:r>
              <a:rPr lang="en-US" altLang="en-US" sz="2000" i="1" dirty="0">
                <a:solidFill>
                  <a:srgbClr val="000000"/>
                </a:solidFill>
              </a:rPr>
              <a:t>excludes</a:t>
            </a:r>
            <a:r>
              <a:rPr lang="en-US" altLang="en-US" sz="2000" dirty="0">
                <a:solidFill>
                  <a:srgbClr val="000000"/>
                </a:solidFill>
              </a:rPr>
              <a:t> all other threads from doing so simultaneously—this is called </a:t>
            </a:r>
            <a:r>
              <a:rPr lang="en-US" altLang="en-US" sz="2000" dirty="0">
                <a:solidFill>
                  <a:srgbClr val="0000FF"/>
                </a:solidFill>
              </a:rPr>
              <a:t>mutual exclusion</a:t>
            </a:r>
            <a:r>
              <a:rPr lang="en-US" altLang="en-US" sz="2000" dirty="0">
                <a:solidFill>
                  <a:srgbClr val="000000"/>
                </a:solidFill>
              </a:rPr>
              <a:t>.</a:t>
            </a:r>
          </a:p>
        </p:txBody>
      </p:sp>
      <p:sp>
        <p:nvSpPr>
          <p:cNvPr id="4" name="Footer Placeholder 3">
            <a:extLst>
              <a:ext uri="{FF2B5EF4-FFF2-40B4-BE49-F238E27FC236}">
                <a16:creationId xmlns:a16="http://schemas.microsoft.com/office/drawing/2014/main" id="{99B37F73-EE73-4323-8D56-B9642809167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72627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2741-697E-4FFB-8EE2-EEEF908F461E}"/>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23.4.1  Immutable Data</a:t>
            </a:r>
            <a:endParaRPr lang="en-US" dirty="0">
              <a:solidFill>
                <a:srgbClr val="3380E6"/>
              </a:solidFill>
              <a:latin typeface="Calibri" panose="020F0502020204030204" pitchFamily="34" charset="0"/>
            </a:endParaRPr>
          </a:p>
        </p:txBody>
      </p:sp>
      <p:sp>
        <p:nvSpPr>
          <p:cNvPr id="45059" name="Text Placeholder 2">
            <a:extLst>
              <a:ext uri="{FF2B5EF4-FFF2-40B4-BE49-F238E27FC236}">
                <a16:creationId xmlns:a16="http://schemas.microsoft.com/office/drawing/2014/main" id="{FF884BFB-9741-44B5-ACB7-6CAC0B151337}"/>
              </a:ext>
            </a:extLst>
          </p:cNvPr>
          <p:cNvSpPr>
            <a:spLocks noGrp="1"/>
          </p:cNvSpPr>
          <p:nvPr>
            <p:ph type="body" idx="1"/>
          </p:nvPr>
        </p:nvSpPr>
        <p:spPr/>
        <p:txBody>
          <a:bodyPr/>
          <a:lstStyle/>
          <a:p>
            <a:pPr eaLnBrk="1" hangingPunct="1"/>
            <a:r>
              <a:rPr lang="en-US" altLang="en-US" sz="2100" dirty="0">
                <a:solidFill>
                  <a:srgbClr val="000000"/>
                </a:solidFill>
              </a:rPr>
              <a:t>Thread synchronization is necessary </a:t>
            </a:r>
            <a:r>
              <a:rPr lang="en-US" altLang="en-US" sz="2100" i="1" dirty="0">
                <a:solidFill>
                  <a:srgbClr val="000000"/>
                </a:solidFill>
              </a:rPr>
              <a:t>only</a:t>
            </a:r>
            <a:r>
              <a:rPr lang="en-US" altLang="en-US" sz="2100" dirty="0">
                <a:solidFill>
                  <a:srgbClr val="000000"/>
                </a:solidFill>
              </a:rPr>
              <a:t> for shared </a:t>
            </a:r>
            <a:r>
              <a:rPr lang="en-US" altLang="en-US" sz="2100" dirty="0">
                <a:solidFill>
                  <a:srgbClr val="0000FF"/>
                </a:solidFill>
              </a:rPr>
              <a:t>mutable data</a:t>
            </a:r>
            <a:r>
              <a:rPr lang="en-US" altLang="en-US" sz="2100" dirty="0">
                <a:solidFill>
                  <a:srgbClr val="000000"/>
                </a:solidFill>
              </a:rPr>
              <a:t>, i.e., data that may </a:t>
            </a:r>
            <a:r>
              <a:rPr lang="en-US" altLang="en-US" sz="2100" i="1" dirty="0">
                <a:solidFill>
                  <a:srgbClr val="000000"/>
                </a:solidFill>
              </a:rPr>
              <a:t>change</a:t>
            </a:r>
            <a:r>
              <a:rPr lang="en-US" altLang="en-US" sz="2100" dirty="0">
                <a:solidFill>
                  <a:srgbClr val="000000"/>
                </a:solidFill>
              </a:rPr>
              <a:t> during its lifetime. </a:t>
            </a:r>
          </a:p>
          <a:p>
            <a:pPr eaLnBrk="1" hangingPunct="1"/>
            <a:r>
              <a:rPr lang="en-US" altLang="en-US" sz="2100" dirty="0">
                <a:solidFill>
                  <a:srgbClr val="000000"/>
                </a:solidFill>
              </a:rPr>
              <a:t>With shared </a:t>
            </a:r>
            <a:r>
              <a:rPr lang="en-US" altLang="en-US" sz="2100" dirty="0">
                <a:solidFill>
                  <a:srgbClr val="0000FF"/>
                </a:solidFill>
              </a:rPr>
              <a:t>immutable data </a:t>
            </a:r>
            <a:r>
              <a:rPr lang="en-US" altLang="en-US" sz="2100" dirty="0">
                <a:solidFill>
                  <a:srgbClr val="000000"/>
                </a:solidFill>
              </a:rPr>
              <a:t>that will </a:t>
            </a:r>
            <a:r>
              <a:rPr lang="en-US" altLang="en-US" sz="2100" i="1" dirty="0">
                <a:solidFill>
                  <a:srgbClr val="000000"/>
                </a:solidFill>
              </a:rPr>
              <a:t>not</a:t>
            </a:r>
            <a:r>
              <a:rPr lang="en-US" altLang="en-US" sz="2100" dirty="0">
                <a:solidFill>
                  <a:srgbClr val="000000"/>
                </a:solidFill>
              </a:rPr>
              <a:t> change, it’s not possible for a thread to see old or incorrect values as a result of another thread’s manipulation of that data. </a:t>
            </a:r>
          </a:p>
          <a:p>
            <a:pPr eaLnBrk="1" hangingPunct="1"/>
            <a:r>
              <a:rPr lang="en-US" altLang="en-US" sz="2100" dirty="0">
                <a:solidFill>
                  <a:srgbClr val="000000"/>
                </a:solidFill>
              </a:rPr>
              <a:t>When you share </a:t>
            </a:r>
            <a:r>
              <a:rPr lang="en-US" altLang="en-US" sz="2100" i="1" dirty="0">
                <a:solidFill>
                  <a:srgbClr val="000000"/>
                </a:solidFill>
              </a:rPr>
              <a:t>immutable data</a:t>
            </a:r>
            <a:r>
              <a:rPr lang="en-US" altLang="en-US" sz="2100" dirty="0">
                <a:solidFill>
                  <a:srgbClr val="000000"/>
                </a:solidFill>
              </a:rPr>
              <a:t> across threads, declare the corresponding data fields </a:t>
            </a:r>
            <a:r>
              <a:rPr lang="en-US" altLang="en-US" sz="2100" dirty="0">
                <a:solidFill>
                  <a:srgbClr val="000000"/>
                </a:solidFill>
                <a:latin typeface="Consolas" panose="020B0609020204030204" pitchFamily="49" charset="0"/>
              </a:rPr>
              <a:t>final</a:t>
            </a:r>
            <a:r>
              <a:rPr lang="en-US" altLang="en-US" sz="2100" dirty="0">
                <a:solidFill>
                  <a:srgbClr val="000000"/>
                </a:solidFill>
              </a:rPr>
              <a:t> to indicate that the values of the variables will </a:t>
            </a:r>
            <a:r>
              <a:rPr lang="en-US" altLang="en-US" sz="2100" i="1" dirty="0">
                <a:solidFill>
                  <a:srgbClr val="000000"/>
                </a:solidFill>
              </a:rPr>
              <a:t>not</a:t>
            </a:r>
            <a:r>
              <a:rPr lang="en-US" altLang="en-US" sz="2100" dirty="0">
                <a:solidFill>
                  <a:srgbClr val="000000"/>
                </a:solidFill>
              </a:rPr>
              <a:t> change after they’re initialized. </a:t>
            </a:r>
          </a:p>
          <a:p>
            <a:pPr eaLnBrk="1" hangingPunct="1"/>
            <a:r>
              <a:rPr lang="en-US" altLang="en-US" sz="2100" i="1" dirty="0">
                <a:solidFill>
                  <a:srgbClr val="000000"/>
                </a:solidFill>
              </a:rPr>
              <a:t>Labeling object references as </a:t>
            </a:r>
            <a:r>
              <a:rPr lang="en-US" altLang="en-US" sz="2100" i="1" dirty="0">
                <a:solidFill>
                  <a:srgbClr val="000000"/>
                </a:solidFill>
                <a:latin typeface="Consolas" panose="020B0609020204030204" pitchFamily="49" charset="0"/>
              </a:rPr>
              <a:t>final</a:t>
            </a:r>
            <a:r>
              <a:rPr lang="en-US" altLang="en-US" sz="2100" i="1" dirty="0">
                <a:solidFill>
                  <a:srgbClr val="000000"/>
                </a:solidFill>
              </a:rPr>
              <a:t> indicates that the reference will not change, but it does not guarantee that the referenced object is immutable—this depends entirely on the object’s properties. </a:t>
            </a:r>
          </a:p>
          <a:p>
            <a:pPr eaLnBrk="1" hangingPunct="1"/>
            <a:r>
              <a:rPr lang="en-US" altLang="en-US" sz="2100" dirty="0">
                <a:solidFill>
                  <a:srgbClr val="000000"/>
                </a:solidFill>
              </a:rPr>
              <a:t>However, it’s still good practice to mark references that will not change as </a:t>
            </a:r>
            <a:r>
              <a:rPr lang="en-US" altLang="en-US" sz="2100" dirty="0">
                <a:solidFill>
                  <a:srgbClr val="000000"/>
                </a:solidFill>
                <a:latin typeface="Consolas" panose="020B0609020204030204" pitchFamily="49" charset="0"/>
              </a:rPr>
              <a:t>final</a:t>
            </a:r>
            <a:r>
              <a:rPr lang="en-US" altLang="en-US" sz="2100" dirty="0">
                <a:solidFill>
                  <a:srgbClr val="000000"/>
                </a:solidFill>
              </a:rPr>
              <a:t>.</a:t>
            </a:r>
          </a:p>
        </p:txBody>
      </p:sp>
      <p:sp>
        <p:nvSpPr>
          <p:cNvPr id="4" name="Footer Placeholder 3">
            <a:extLst>
              <a:ext uri="{FF2B5EF4-FFF2-40B4-BE49-F238E27FC236}">
                <a16:creationId xmlns:a16="http://schemas.microsoft.com/office/drawing/2014/main" id="{F5E7704F-51B1-422C-A79C-A74AB04DE5C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7295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4">
            <a:extLst>
              <a:ext uri="{FF2B5EF4-FFF2-40B4-BE49-F238E27FC236}">
                <a16:creationId xmlns:a16="http://schemas.microsoft.com/office/drawing/2014/main" id="{64CC966C-7D9F-4D4E-9AA3-0DDBAFD475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04875" y="0"/>
            <a:ext cx="10380663" cy="6858000"/>
          </a:xfrm>
          <a:prstGeom prst="rect">
            <a:avLst/>
          </a:prstGeom>
        </p:spPr>
      </p:pic>
      <p:sp>
        <p:nvSpPr>
          <p:cNvPr id="4" name="Footer Placeholder 3">
            <a:extLst>
              <a:ext uri="{FF2B5EF4-FFF2-40B4-BE49-F238E27FC236}">
                <a16:creationId xmlns:a16="http://schemas.microsoft.com/office/drawing/2014/main" id="{14D9BEFD-C810-453E-BF63-6D8FA85E564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07591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0">
            <a:extLst>
              <a:ext uri="{FF2B5EF4-FFF2-40B4-BE49-F238E27FC236}">
                <a16:creationId xmlns:a16="http://schemas.microsoft.com/office/drawing/2014/main" id="{E01EFA87-EE1F-44AE-B3BA-546BF14E3A2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7350"/>
            <a:ext cx="12192000" cy="6081713"/>
          </a:xfrm>
          <a:prstGeom prst="rect">
            <a:avLst/>
          </a:prstGeom>
        </p:spPr>
      </p:pic>
      <p:sp>
        <p:nvSpPr>
          <p:cNvPr id="4" name="Footer Placeholder 3">
            <a:extLst>
              <a:ext uri="{FF2B5EF4-FFF2-40B4-BE49-F238E27FC236}">
                <a16:creationId xmlns:a16="http://schemas.microsoft.com/office/drawing/2014/main" id="{72B195A0-05A0-4FDB-B4F8-44E4D0DB759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23045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2D02-FC9D-4600-A5E2-102B78BA4CFE}"/>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23.4.2  Monitors</a:t>
            </a:r>
            <a:endParaRPr lang="en-US" dirty="0">
              <a:solidFill>
                <a:srgbClr val="3380E6"/>
              </a:solidFill>
              <a:latin typeface="Calibri" panose="020F0502020204030204" pitchFamily="34" charset="0"/>
            </a:endParaRPr>
          </a:p>
        </p:txBody>
      </p:sp>
      <p:sp>
        <p:nvSpPr>
          <p:cNvPr id="47107" name="Text Placeholder 2">
            <a:extLst>
              <a:ext uri="{FF2B5EF4-FFF2-40B4-BE49-F238E27FC236}">
                <a16:creationId xmlns:a16="http://schemas.microsoft.com/office/drawing/2014/main" id="{E01BE44B-3702-4A4F-B7B1-2598C9FF8D61}"/>
              </a:ext>
            </a:extLst>
          </p:cNvPr>
          <p:cNvSpPr>
            <a:spLocks noGrp="1"/>
          </p:cNvSpPr>
          <p:nvPr>
            <p:ph type="body" idx="1"/>
          </p:nvPr>
        </p:nvSpPr>
        <p:spPr/>
        <p:txBody>
          <a:bodyPr/>
          <a:lstStyle/>
          <a:p>
            <a:pPr eaLnBrk="1" hangingPunct="1"/>
            <a:r>
              <a:rPr lang="en-US" altLang="en-US" sz="2500" dirty="0">
                <a:solidFill>
                  <a:srgbClr val="000000"/>
                </a:solidFill>
              </a:rPr>
              <a:t>A common way to perform synchronization is to use Java’s built-in </a:t>
            </a:r>
            <a:r>
              <a:rPr lang="en-US" altLang="en-US" sz="2500" dirty="0">
                <a:solidFill>
                  <a:srgbClr val="0000FF"/>
                </a:solidFill>
              </a:rPr>
              <a:t>monitors</a:t>
            </a:r>
            <a:r>
              <a:rPr lang="en-US" altLang="en-US" sz="2500" dirty="0">
                <a:solidFill>
                  <a:srgbClr val="000000"/>
                </a:solidFill>
              </a:rPr>
              <a:t>.</a:t>
            </a:r>
          </a:p>
          <a:p>
            <a:pPr lvl="1" eaLnBrk="1" hangingPunct="1"/>
            <a:r>
              <a:rPr lang="en-US" altLang="en-US" sz="2100" dirty="0">
                <a:solidFill>
                  <a:srgbClr val="000000"/>
                </a:solidFill>
              </a:rPr>
              <a:t>Every object has a monitor and a </a:t>
            </a:r>
            <a:r>
              <a:rPr lang="en-US" altLang="en-US" sz="2100" dirty="0">
                <a:solidFill>
                  <a:srgbClr val="0000FF"/>
                </a:solidFill>
              </a:rPr>
              <a:t>monitor lock</a:t>
            </a:r>
            <a:r>
              <a:rPr lang="en-US" altLang="en-US" sz="2100" dirty="0">
                <a:solidFill>
                  <a:srgbClr val="000000"/>
                </a:solidFill>
              </a:rPr>
              <a:t> (or </a:t>
            </a:r>
            <a:r>
              <a:rPr lang="en-US" altLang="en-US" sz="2100" dirty="0">
                <a:solidFill>
                  <a:srgbClr val="0000FF"/>
                </a:solidFill>
              </a:rPr>
              <a:t>intrinsic lock</a:t>
            </a:r>
            <a:r>
              <a:rPr lang="en-US" altLang="en-US" sz="2100" dirty="0">
                <a:solidFill>
                  <a:srgbClr val="000000"/>
                </a:solidFill>
              </a:rPr>
              <a:t>).</a:t>
            </a:r>
          </a:p>
          <a:p>
            <a:pPr lvl="1" eaLnBrk="1" hangingPunct="1"/>
            <a:r>
              <a:rPr lang="en-US" altLang="en-US" sz="2100" dirty="0">
                <a:solidFill>
                  <a:srgbClr val="000000"/>
                </a:solidFill>
              </a:rPr>
              <a:t>Can be held by a maximum of only one thread at any time.</a:t>
            </a:r>
          </a:p>
          <a:p>
            <a:pPr lvl="1" eaLnBrk="1" hangingPunct="1"/>
            <a:r>
              <a:rPr lang="en-US" altLang="en-US" sz="2100" dirty="0">
                <a:solidFill>
                  <a:srgbClr val="000000"/>
                </a:solidFill>
              </a:rPr>
              <a:t>A thread must acquire the lock before proceeding with the operation.</a:t>
            </a:r>
          </a:p>
          <a:p>
            <a:pPr lvl="1" eaLnBrk="1" hangingPunct="1"/>
            <a:r>
              <a:rPr lang="en-US" altLang="en-US" sz="2100" dirty="0">
                <a:solidFill>
                  <a:srgbClr val="000000"/>
                </a:solidFill>
              </a:rPr>
              <a:t>Other threads attempting to perform an operation that requires the same lock will be </a:t>
            </a:r>
            <a:r>
              <a:rPr lang="en-US" altLang="en-US" sz="2100" i="1" dirty="0">
                <a:solidFill>
                  <a:srgbClr val="000000"/>
                </a:solidFill>
              </a:rPr>
              <a:t>blocked.</a:t>
            </a:r>
          </a:p>
          <a:p>
            <a:pPr eaLnBrk="1" hangingPunct="1"/>
            <a:r>
              <a:rPr lang="en-US" altLang="en-US" sz="2500" dirty="0">
                <a:solidFill>
                  <a:srgbClr val="000000"/>
                </a:solidFill>
              </a:rPr>
              <a:t>To specify that a thread must hold a monitor lock to execute a block of code, the code should be placed in a </a:t>
            </a:r>
            <a:r>
              <a:rPr lang="en-US" altLang="en-US" sz="2500" dirty="0">
                <a:solidFill>
                  <a:srgbClr val="0000FF"/>
                </a:solidFill>
                <a:latin typeface="Consolas" panose="020B0609020204030204" pitchFamily="49" charset="0"/>
              </a:rPr>
              <a:t>synchronized</a:t>
            </a:r>
            <a:r>
              <a:rPr lang="en-US" altLang="en-US" sz="2500" dirty="0">
                <a:solidFill>
                  <a:srgbClr val="0000FF"/>
                </a:solidFill>
              </a:rPr>
              <a:t> statement</a:t>
            </a:r>
            <a:r>
              <a:rPr lang="en-US" altLang="en-US" sz="2500" dirty="0">
                <a:solidFill>
                  <a:srgbClr val="000000"/>
                </a:solidFill>
              </a:rPr>
              <a:t>.</a:t>
            </a:r>
          </a:p>
          <a:p>
            <a:pPr lvl="1" eaLnBrk="1" hangingPunct="1"/>
            <a:r>
              <a:rPr lang="en-US" altLang="en-US" sz="2100" dirty="0">
                <a:solidFill>
                  <a:srgbClr val="000000"/>
                </a:solidFill>
              </a:rPr>
              <a:t>Said to be </a:t>
            </a:r>
            <a:r>
              <a:rPr lang="en-US" altLang="en-US" sz="2100" dirty="0">
                <a:solidFill>
                  <a:srgbClr val="0000FF"/>
                </a:solidFill>
              </a:rPr>
              <a:t>guarded</a:t>
            </a:r>
            <a:r>
              <a:rPr lang="en-US" altLang="en-US" sz="2100" dirty="0">
                <a:solidFill>
                  <a:srgbClr val="000000"/>
                </a:solidFill>
              </a:rPr>
              <a:t> by the monitor lock</a:t>
            </a:r>
          </a:p>
        </p:txBody>
      </p:sp>
      <p:sp>
        <p:nvSpPr>
          <p:cNvPr id="4" name="Footer Placeholder 3">
            <a:extLst>
              <a:ext uri="{FF2B5EF4-FFF2-40B4-BE49-F238E27FC236}">
                <a16:creationId xmlns:a16="http://schemas.microsoft.com/office/drawing/2014/main" id="{9F6549AD-82DB-4453-8B21-DC7B80D2C50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3783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6C6B-D117-4A9F-9906-C0D41603F43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23.4.2  Monitors (Cont.)</a:t>
            </a:r>
            <a:endParaRPr lang="en-US" dirty="0">
              <a:solidFill>
                <a:srgbClr val="3380E6"/>
              </a:solidFill>
              <a:latin typeface="Calibri" panose="020F0502020204030204" pitchFamily="34" charset="0"/>
            </a:endParaRPr>
          </a:p>
        </p:txBody>
      </p:sp>
      <p:sp>
        <p:nvSpPr>
          <p:cNvPr id="48131" name="Text Placeholder 2">
            <a:extLst>
              <a:ext uri="{FF2B5EF4-FFF2-40B4-BE49-F238E27FC236}">
                <a16:creationId xmlns:a16="http://schemas.microsoft.com/office/drawing/2014/main" id="{7D6DEAAF-EBE4-48EB-A611-915603706136}"/>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The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statements are declared using the </a:t>
            </a:r>
            <a:r>
              <a:rPr lang="en-US" altLang="en-US" sz="2500" dirty="0">
                <a:solidFill>
                  <a:srgbClr val="0000FF"/>
                </a:solidFill>
                <a:latin typeface="Consolas" panose="020B0609020204030204" pitchFamily="49" charset="0"/>
              </a:rPr>
              <a:t>synchronized</a:t>
            </a:r>
            <a:r>
              <a:rPr lang="en-US" altLang="en-US" sz="2500" dirty="0">
                <a:solidFill>
                  <a:srgbClr val="0000FF"/>
                </a:solidFill>
              </a:rPr>
              <a:t> keyword</a:t>
            </a:r>
            <a:r>
              <a:rPr lang="en-US" altLang="en-US" sz="2500" dirty="0">
                <a:solidFill>
                  <a:srgbClr val="000000"/>
                </a:solidFill>
              </a:rPr>
              <a:t>:</a:t>
            </a:r>
          </a:p>
          <a:p>
            <a:pPr lvl="2" eaLnBrk="1" hangingPunct="1">
              <a:lnSpc>
                <a:spcPct val="90000"/>
              </a:lnSpc>
            </a:pPr>
            <a:r>
              <a:rPr lang="en-US" altLang="en-US" sz="1900" dirty="0">
                <a:solidFill>
                  <a:srgbClr val="0000FF"/>
                </a:solidFill>
                <a:latin typeface="Consolas" panose="020B0609020204030204" pitchFamily="49" charset="0"/>
              </a:rPr>
              <a:t>synchronized</a:t>
            </a:r>
            <a:r>
              <a:rPr lang="en-US" altLang="en-US" sz="1900" dirty="0">
                <a:solidFill>
                  <a:srgbClr val="000000"/>
                </a:solidFill>
                <a:latin typeface="Consolas" panose="020B0609020204030204" pitchFamily="49" charset="0"/>
              </a:rPr>
              <a:t> (</a:t>
            </a:r>
            <a:r>
              <a:rPr lang="en-US" altLang="en-US" sz="1900" i="1" dirty="0">
                <a:solidFill>
                  <a:srgbClr val="000000"/>
                </a:solidFill>
              </a:rPr>
              <a:t>object</a:t>
            </a:r>
            <a:r>
              <a:rPr lang="en-US" altLang="en-US" sz="1900" dirty="0">
                <a:solidFill>
                  <a:srgbClr val="000000"/>
                </a:solidFill>
                <a:latin typeface="Consolas" panose="020B0609020204030204" pitchFamily="49" charset="0"/>
              </a:rPr>
              <a:t>)</a:t>
            </a:r>
            <a:br>
              <a:rPr lang="en-US" altLang="en-US" sz="1900" dirty="0">
                <a:solidFill>
                  <a:srgbClr val="000000"/>
                </a:solidFill>
                <a:latin typeface="Consolas" panose="020B0609020204030204" pitchFamily="49" charset="0"/>
              </a:rPr>
            </a:br>
            <a:r>
              <a:rPr lang="en-US" altLang="en-US" sz="1900" dirty="0">
                <a:solidFill>
                  <a:srgbClr val="000000"/>
                </a:solidFill>
                <a:latin typeface="Consolas" panose="020B0609020204030204" pitchFamily="49" charset="0"/>
              </a:rPr>
              <a:t>{</a:t>
            </a:r>
            <a:br>
              <a:rPr lang="en-US" altLang="en-US" sz="1900" dirty="0">
                <a:solidFill>
                  <a:srgbClr val="000000"/>
                </a:solidFill>
                <a:latin typeface="Consolas" panose="020B0609020204030204" pitchFamily="49" charset="0"/>
              </a:rPr>
            </a:br>
            <a:r>
              <a:rPr lang="en-US" altLang="en-US" sz="1900" dirty="0">
                <a:solidFill>
                  <a:srgbClr val="000000"/>
                </a:solidFill>
                <a:latin typeface="Consolas" panose="020B0609020204030204" pitchFamily="49" charset="0"/>
              </a:rPr>
              <a:t>   </a:t>
            </a:r>
            <a:r>
              <a:rPr lang="en-US" altLang="en-US" sz="1900" dirty="0">
                <a:solidFill>
                  <a:srgbClr val="000000"/>
                </a:solidFill>
              </a:rPr>
              <a:t>statements</a:t>
            </a:r>
            <a:br>
              <a:rPr lang="en-US" altLang="en-US" sz="1900" dirty="0">
                <a:solidFill>
                  <a:srgbClr val="000000"/>
                </a:solidFill>
              </a:rPr>
            </a:br>
            <a:r>
              <a:rPr lang="en-US" altLang="en-US" sz="1900" dirty="0">
                <a:solidFill>
                  <a:srgbClr val="000000"/>
                </a:solidFill>
                <a:latin typeface="Consolas" panose="020B0609020204030204" pitchFamily="49" charset="0"/>
              </a:rPr>
              <a:t>} </a:t>
            </a:r>
            <a:r>
              <a:rPr lang="en-US" altLang="en-US" sz="1900" dirty="0">
                <a:solidFill>
                  <a:srgbClr val="00BF00"/>
                </a:solidFill>
                <a:latin typeface="Consolas" panose="020B0609020204030204" pitchFamily="49" charset="0"/>
              </a:rPr>
              <a:t>// end synchronized statement</a:t>
            </a:r>
          </a:p>
          <a:p>
            <a:pPr eaLnBrk="1" hangingPunct="1">
              <a:lnSpc>
                <a:spcPct val="90000"/>
              </a:lnSpc>
            </a:pPr>
            <a:r>
              <a:rPr lang="en-US" altLang="en-US" sz="2500" dirty="0">
                <a:solidFill>
                  <a:srgbClr val="000000"/>
                </a:solidFill>
              </a:rPr>
              <a:t>where </a:t>
            </a:r>
            <a:r>
              <a:rPr lang="en-US" altLang="en-US" sz="2500" i="1" dirty="0">
                <a:solidFill>
                  <a:srgbClr val="000000"/>
                </a:solidFill>
              </a:rPr>
              <a:t>object </a:t>
            </a:r>
            <a:r>
              <a:rPr lang="en-US" altLang="en-US" sz="2500" dirty="0">
                <a:solidFill>
                  <a:srgbClr val="000000"/>
                </a:solidFill>
              </a:rPr>
              <a:t>is the object whose monitor lock will be acquired</a:t>
            </a:r>
          </a:p>
          <a:p>
            <a:pPr lvl="1" eaLnBrk="1" hangingPunct="1">
              <a:lnSpc>
                <a:spcPct val="90000"/>
              </a:lnSpc>
            </a:pPr>
            <a:r>
              <a:rPr lang="en-US" altLang="en-US" sz="2100" i="1" dirty="0">
                <a:solidFill>
                  <a:srgbClr val="000000"/>
                </a:solidFill>
              </a:rPr>
              <a:t>object </a:t>
            </a:r>
            <a:r>
              <a:rPr lang="en-US" altLang="en-US" sz="2100" dirty="0">
                <a:solidFill>
                  <a:srgbClr val="000000"/>
                </a:solidFill>
              </a:rPr>
              <a:t>is normally </a:t>
            </a:r>
            <a:r>
              <a:rPr lang="en-US" altLang="en-US" sz="2100" dirty="0">
                <a:solidFill>
                  <a:srgbClr val="000000"/>
                </a:solidFill>
                <a:latin typeface="Consolas" panose="020B0609020204030204" pitchFamily="49" charset="0"/>
              </a:rPr>
              <a:t>this</a:t>
            </a:r>
            <a:r>
              <a:rPr lang="en-US" altLang="en-US" sz="2100" dirty="0">
                <a:solidFill>
                  <a:srgbClr val="000000"/>
                </a:solidFill>
              </a:rPr>
              <a:t> if it’s the object in which the </a:t>
            </a:r>
            <a:r>
              <a:rPr lang="en-US" altLang="en-US" sz="2100" dirty="0">
                <a:solidFill>
                  <a:srgbClr val="000000"/>
                </a:solidFill>
                <a:latin typeface="Consolas" panose="020B0609020204030204" pitchFamily="49" charset="0"/>
              </a:rPr>
              <a:t>synchronized</a:t>
            </a:r>
            <a:r>
              <a:rPr lang="en-US" altLang="en-US" sz="2100" dirty="0">
                <a:solidFill>
                  <a:srgbClr val="000000"/>
                </a:solidFill>
              </a:rPr>
              <a:t> statement appears.</a:t>
            </a:r>
          </a:p>
          <a:p>
            <a:pPr eaLnBrk="1" hangingPunct="1">
              <a:lnSpc>
                <a:spcPct val="90000"/>
              </a:lnSpc>
            </a:pPr>
            <a:r>
              <a:rPr lang="en-US" altLang="en-US" sz="2500" dirty="0">
                <a:solidFill>
                  <a:srgbClr val="000000"/>
                </a:solidFill>
              </a:rPr>
              <a:t>When a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statement finishes executing, the object’s monitor lock is released.</a:t>
            </a:r>
          </a:p>
          <a:p>
            <a:pPr eaLnBrk="1" hangingPunct="1">
              <a:lnSpc>
                <a:spcPct val="90000"/>
              </a:lnSpc>
            </a:pPr>
            <a:r>
              <a:rPr lang="en-US" altLang="en-US" sz="2500" dirty="0">
                <a:solidFill>
                  <a:srgbClr val="000000"/>
                </a:solidFill>
              </a:rPr>
              <a:t>Java also allows </a:t>
            </a:r>
            <a:r>
              <a:rPr lang="en-US" altLang="en-US" sz="2500" dirty="0">
                <a:solidFill>
                  <a:srgbClr val="0000FF"/>
                </a:solidFill>
                <a:latin typeface="Consolas" panose="020B0609020204030204" pitchFamily="49" charset="0"/>
              </a:rPr>
              <a:t>synchronized</a:t>
            </a:r>
            <a:r>
              <a:rPr lang="en-US" altLang="en-US" sz="2500" dirty="0">
                <a:solidFill>
                  <a:srgbClr val="0000FF"/>
                </a:solidFill>
              </a:rPr>
              <a:t> methods</a:t>
            </a:r>
            <a:r>
              <a:rPr lang="en-US" altLang="en-US" sz="2500" dirty="0">
                <a:solidFill>
                  <a:srgbClr val="000000"/>
                </a:solidFill>
              </a:rPr>
              <a:t>.</a:t>
            </a:r>
          </a:p>
        </p:txBody>
      </p:sp>
      <p:sp>
        <p:nvSpPr>
          <p:cNvPr id="4" name="Footer Placeholder 3">
            <a:extLst>
              <a:ext uri="{FF2B5EF4-FFF2-40B4-BE49-F238E27FC236}">
                <a16:creationId xmlns:a16="http://schemas.microsoft.com/office/drawing/2014/main" id="{3B7CBAA1-6CE8-4CCD-89F0-0E226F6460D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28218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1">
            <a:extLst>
              <a:ext uri="{FF2B5EF4-FFF2-40B4-BE49-F238E27FC236}">
                <a16:creationId xmlns:a16="http://schemas.microsoft.com/office/drawing/2014/main" id="{50E7C13B-37FF-41C1-A10C-E0B7EEA41F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20788"/>
            <a:ext cx="12192000" cy="4414837"/>
          </a:xfrm>
          <a:prstGeom prst="rect">
            <a:avLst/>
          </a:prstGeom>
        </p:spPr>
      </p:pic>
      <p:sp>
        <p:nvSpPr>
          <p:cNvPr id="4" name="Footer Placeholder 3">
            <a:extLst>
              <a:ext uri="{FF2B5EF4-FFF2-40B4-BE49-F238E27FC236}">
                <a16:creationId xmlns:a16="http://schemas.microsoft.com/office/drawing/2014/main" id="{653CB9C3-3DAB-46A0-8EFB-228A909B5D2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89472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34D5-FE20-402F-BB08-48B16228E451}"/>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23.4.3 </a:t>
            </a:r>
            <a:r>
              <a:rPr lang="en-US" dirty="0">
                <a:solidFill>
                  <a:srgbClr val="33B38C"/>
                </a:solidFill>
                <a:latin typeface="Calibri" panose="020F0502020204030204" pitchFamily="34" charset="0"/>
              </a:rPr>
              <a:t>Unsynchronized Mutable Data Sharing</a:t>
            </a:r>
          </a:p>
        </p:txBody>
      </p:sp>
      <p:sp>
        <p:nvSpPr>
          <p:cNvPr id="50179" name="Text Placeholder 2">
            <a:extLst>
              <a:ext uri="{FF2B5EF4-FFF2-40B4-BE49-F238E27FC236}">
                <a16:creationId xmlns:a16="http://schemas.microsoft.com/office/drawing/2014/main" id="{A12EC2CD-4D9F-46F4-9483-75249D9F57E2}"/>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err="1">
                <a:solidFill>
                  <a:srgbClr val="000000"/>
                </a:solidFill>
                <a:latin typeface="Consolas" panose="020B0609020204030204" pitchFamily="49" charset="0"/>
              </a:rPr>
              <a:t>SimpleArray</a:t>
            </a:r>
            <a:r>
              <a:rPr lang="en-US" altLang="en-US" dirty="0">
                <a:solidFill>
                  <a:srgbClr val="000000"/>
                </a:solidFill>
              </a:rPr>
              <a:t> object (Fig. 23.5) will be </a:t>
            </a:r>
            <a:r>
              <a:rPr lang="en-US" altLang="en-US" i="1" dirty="0">
                <a:solidFill>
                  <a:srgbClr val="000000"/>
                </a:solidFill>
              </a:rPr>
              <a:t>shared</a:t>
            </a:r>
            <a:r>
              <a:rPr lang="en-US" altLang="en-US" dirty="0">
                <a:solidFill>
                  <a:srgbClr val="000000"/>
                </a:solidFill>
              </a:rPr>
              <a:t> across multiple threads.</a:t>
            </a:r>
          </a:p>
          <a:p>
            <a:pPr eaLnBrk="1" hangingPunct="1"/>
            <a:r>
              <a:rPr lang="en-US" altLang="en-US" dirty="0">
                <a:solidFill>
                  <a:srgbClr val="000000"/>
                </a:solidFill>
              </a:rPr>
              <a:t>Will enable those threads to place </a:t>
            </a:r>
            <a:r>
              <a:rPr lang="en-US" altLang="en-US" dirty="0" err="1">
                <a:solidFill>
                  <a:srgbClr val="000000"/>
                </a:solidFill>
                <a:latin typeface="Consolas" panose="020B0609020204030204" pitchFamily="49" charset="0"/>
              </a:rPr>
              <a:t>int</a:t>
            </a:r>
            <a:r>
              <a:rPr lang="en-US" altLang="en-US" dirty="0">
                <a:solidFill>
                  <a:srgbClr val="000000"/>
                </a:solidFill>
              </a:rPr>
              <a:t> values into </a:t>
            </a:r>
            <a:r>
              <a:rPr lang="en-US" altLang="en-US" dirty="0">
                <a:solidFill>
                  <a:srgbClr val="000000"/>
                </a:solidFill>
                <a:latin typeface="Consolas" panose="020B0609020204030204" pitchFamily="49" charset="0"/>
              </a:rPr>
              <a:t>array</a:t>
            </a:r>
            <a:r>
              <a:rPr lang="en-US" altLang="en-US" dirty="0">
                <a:solidFill>
                  <a:srgbClr val="000000"/>
                </a:solidFill>
              </a:rPr>
              <a:t>.</a:t>
            </a:r>
          </a:p>
          <a:p>
            <a:pPr eaLnBrk="1" hangingPunct="1"/>
            <a:r>
              <a:rPr lang="en-US" altLang="en-US" dirty="0">
                <a:solidFill>
                  <a:srgbClr val="000000"/>
                </a:solidFill>
              </a:rPr>
              <a:t>Puts the thread that invokes </a:t>
            </a:r>
            <a:r>
              <a:rPr lang="en-US" altLang="en-US" dirty="0">
                <a:solidFill>
                  <a:srgbClr val="000000"/>
                </a:solidFill>
                <a:latin typeface="Consolas" panose="020B0609020204030204" pitchFamily="49" charset="0"/>
              </a:rPr>
              <a:t>add</a:t>
            </a:r>
            <a:r>
              <a:rPr lang="en-US" altLang="en-US" dirty="0">
                <a:solidFill>
                  <a:srgbClr val="000000"/>
                </a:solidFill>
              </a:rPr>
              <a:t> to sleep for a random interval from 0 to 499 milliseconds.</a:t>
            </a:r>
          </a:p>
          <a:p>
            <a:pPr lvl="1" eaLnBrk="1" hangingPunct="1"/>
            <a:r>
              <a:rPr lang="en-US" altLang="en-US" dirty="0">
                <a:solidFill>
                  <a:srgbClr val="000000"/>
                </a:solidFill>
              </a:rPr>
              <a:t>This is done to make the problems associated with </a:t>
            </a:r>
            <a:r>
              <a:rPr lang="en-US" altLang="en-US" i="1" dirty="0">
                <a:solidFill>
                  <a:srgbClr val="000000"/>
                </a:solidFill>
              </a:rPr>
              <a:t>unsynchronized access to shared mutable data </a:t>
            </a:r>
            <a:r>
              <a:rPr lang="en-US" altLang="en-US" dirty="0">
                <a:solidFill>
                  <a:srgbClr val="000000"/>
                </a:solidFill>
              </a:rPr>
              <a:t>more obvious.</a:t>
            </a:r>
          </a:p>
        </p:txBody>
      </p:sp>
      <p:sp>
        <p:nvSpPr>
          <p:cNvPr id="4" name="Footer Placeholder 3">
            <a:extLst>
              <a:ext uri="{FF2B5EF4-FFF2-40B4-BE49-F238E27FC236}">
                <a16:creationId xmlns:a16="http://schemas.microsoft.com/office/drawing/2014/main" id="{BCFD300A-A193-4863-B499-910214BF4F8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11694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2">
            <a:extLst>
              <a:ext uri="{FF2B5EF4-FFF2-40B4-BE49-F238E27FC236}">
                <a16:creationId xmlns:a16="http://schemas.microsoft.com/office/drawing/2014/main" id="{A9F6208A-B08F-4D2D-8E05-F47D1FCC8A6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41325"/>
            <a:ext cx="12192000" cy="5975350"/>
          </a:xfrm>
          <a:prstGeom prst="rect">
            <a:avLst/>
          </a:prstGeom>
        </p:spPr>
      </p:pic>
      <p:sp>
        <p:nvSpPr>
          <p:cNvPr id="4" name="Footer Placeholder 3">
            <a:extLst>
              <a:ext uri="{FF2B5EF4-FFF2-40B4-BE49-F238E27FC236}">
                <a16:creationId xmlns:a16="http://schemas.microsoft.com/office/drawing/2014/main" id="{601EE389-BB5F-4F38-A23A-C36C6718A7F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429808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3">
            <a:extLst>
              <a:ext uri="{FF2B5EF4-FFF2-40B4-BE49-F238E27FC236}">
                <a16:creationId xmlns:a16="http://schemas.microsoft.com/office/drawing/2014/main" id="{72C6B9DF-B480-4439-A323-CE3C320276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4713" y="0"/>
            <a:ext cx="10440987" cy="6858000"/>
          </a:xfrm>
          <a:prstGeom prst="rect">
            <a:avLst/>
          </a:prstGeom>
        </p:spPr>
      </p:pic>
      <p:sp>
        <p:nvSpPr>
          <p:cNvPr id="4" name="Footer Placeholder 3">
            <a:extLst>
              <a:ext uri="{FF2B5EF4-FFF2-40B4-BE49-F238E27FC236}">
                <a16:creationId xmlns:a16="http://schemas.microsoft.com/office/drawing/2014/main" id="{A027CFBF-6A02-4938-BFB7-ECD4B7F7AAF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281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4">
            <a:extLst>
              <a:ext uri="{FF2B5EF4-FFF2-40B4-BE49-F238E27FC236}">
                <a16:creationId xmlns:a16="http://schemas.microsoft.com/office/drawing/2014/main" id="{F542714D-856B-4AB6-9ED5-B3C4D4381D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09688"/>
            <a:ext cx="12192000" cy="4237037"/>
          </a:xfrm>
          <a:prstGeom prst="rect">
            <a:avLst/>
          </a:prstGeom>
        </p:spPr>
      </p:pic>
      <p:sp>
        <p:nvSpPr>
          <p:cNvPr id="4" name="Footer Placeholder 3">
            <a:extLst>
              <a:ext uri="{FF2B5EF4-FFF2-40B4-BE49-F238E27FC236}">
                <a16:creationId xmlns:a16="http://schemas.microsoft.com/office/drawing/2014/main" id="{7158FF87-5621-4B5F-85A5-D9FD0452ACF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46973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73C0-1C8D-426D-8854-E3BD96D0028B}"/>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23.4.3 </a:t>
            </a:r>
            <a:r>
              <a:rPr lang="en-US" dirty="0">
                <a:solidFill>
                  <a:srgbClr val="33B38C"/>
                </a:solidFill>
                <a:latin typeface="Calibri" panose="020F0502020204030204" pitchFamily="34" charset="0"/>
              </a:rPr>
              <a:t>Unsynchronized Data Sharing (cont.)</a:t>
            </a:r>
          </a:p>
        </p:txBody>
      </p:sp>
      <p:sp>
        <p:nvSpPr>
          <p:cNvPr id="54275" name="Text Placeholder 2">
            <a:extLst>
              <a:ext uri="{FF2B5EF4-FFF2-40B4-BE49-F238E27FC236}">
                <a16:creationId xmlns:a16="http://schemas.microsoft.com/office/drawing/2014/main" id="{E9E30BD5-5754-4FBA-BD02-243C1F6757F8}"/>
              </a:ext>
            </a:extLst>
          </p:cNvPr>
          <p:cNvSpPr>
            <a:spLocks noGrp="1"/>
          </p:cNvSpPr>
          <p:nvPr>
            <p:ph type="body" idx="1"/>
          </p:nvPr>
        </p:nvSpPr>
        <p:spPr/>
        <p:txBody>
          <a:bodyPr/>
          <a:lstStyle/>
          <a:p>
            <a:pPr eaLnBrk="1" hangingPunct="1"/>
            <a:r>
              <a:rPr lang="en-US" altLang="en-US" dirty="0">
                <a:solidFill>
                  <a:srgbClr val="000000"/>
                </a:solidFill>
              </a:rPr>
              <a:t>Class </a:t>
            </a:r>
            <a:r>
              <a:rPr lang="en-US" altLang="en-US" dirty="0" err="1">
                <a:solidFill>
                  <a:srgbClr val="000000"/>
                </a:solidFill>
                <a:latin typeface="Consolas" panose="020B0609020204030204" pitchFamily="49" charset="0"/>
              </a:rPr>
              <a:t>ArrayWriter</a:t>
            </a:r>
            <a:r>
              <a:rPr lang="en-US" altLang="en-US" dirty="0">
                <a:solidFill>
                  <a:srgbClr val="000000"/>
                </a:solidFill>
              </a:rPr>
              <a:t> (Fig. 23.6) implements the interface </a:t>
            </a:r>
            <a:r>
              <a:rPr lang="en-US" altLang="en-US" dirty="0">
                <a:solidFill>
                  <a:srgbClr val="000000"/>
                </a:solidFill>
                <a:latin typeface="Consolas" panose="020B0609020204030204" pitchFamily="49" charset="0"/>
              </a:rPr>
              <a:t>Runnable</a:t>
            </a:r>
            <a:r>
              <a:rPr lang="en-US" altLang="en-US" dirty="0">
                <a:solidFill>
                  <a:srgbClr val="000000"/>
                </a:solidFill>
              </a:rPr>
              <a:t> to define a task for inserting values in a </a:t>
            </a:r>
            <a:r>
              <a:rPr lang="en-US" altLang="en-US" dirty="0" err="1">
                <a:solidFill>
                  <a:srgbClr val="000000"/>
                </a:solidFill>
                <a:latin typeface="Consolas" panose="020B0609020204030204" pitchFamily="49" charset="0"/>
              </a:rPr>
              <a:t>SimpleArray</a:t>
            </a:r>
            <a:r>
              <a:rPr lang="en-US" altLang="en-US" dirty="0">
                <a:solidFill>
                  <a:srgbClr val="000000"/>
                </a:solidFill>
              </a:rPr>
              <a:t> object.</a:t>
            </a:r>
          </a:p>
          <a:p>
            <a:pPr eaLnBrk="1" hangingPunct="1"/>
            <a:r>
              <a:rPr lang="en-US" altLang="en-US" dirty="0">
                <a:solidFill>
                  <a:srgbClr val="000000"/>
                </a:solidFill>
              </a:rPr>
              <a:t>The task completes after three consecutive integers beginning with </a:t>
            </a:r>
            <a:r>
              <a:rPr lang="en-US" altLang="en-US" dirty="0" err="1">
                <a:solidFill>
                  <a:srgbClr val="000000"/>
                </a:solidFill>
                <a:latin typeface="Consolas" panose="020B0609020204030204" pitchFamily="49" charset="0"/>
              </a:rPr>
              <a:t>startValue</a:t>
            </a:r>
            <a:r>
              <a:rPr lang="en-US" altLang="en-US" dirty="0">
                <a:solidFill>
                  <a:srgbClr val="000000"/>
                </a:solidFill>
              </a:rPr>
              <a:t> are inserted in the </a:t>
            </a:r>
            <a:r>
              <a:rPr lang="en-US" altLang="en-US" dirty="0" err="1">
                <a:solidFill>
                  <a:srgbClr val="000000"/>
                </a:solidFill>
                <a:latin typeface="Consolas" panose="020B0609020204030204" pitchFamily="49" charset="0"/>
              </a:rPr>
              <a:t>SimpleArray</a:t>
            </a:r>
            <a:r>
              <a:rPr lang="en-US" altLang="en-US" dirty="0">
                <a:solidFill>
                  <a:srgbClr val="000000"/>
                </a:solidFill>
              </a:rPr>
              <a:t> object.</a:t>
            </a:r>
          </a:p>
        </p:txBody>
      </p:sp>
      <p:sp>
        <p:nvSpPr>
          <p:cNvPr id="4" name="Footer Placeholder 3">
            <a:extLst>
              <a:ext uri="{FF2B5EF4-FFF2-40B4-BE49-F238E27FC236}">
                <a16:creationId xmlns:a16="http://schemas.microsoft.com/office/drawing/2014/main" id="{BA652461-324F-4543-A714-11FF936A293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831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5">
            <a:extLst>
              <a:ext uri="{FF2B5EF4-FFF2-40B4-BE49-F238E27FC236}">
                <a16:creationId xmlns:a16="http://schemas.microsoft.com/office/drawing/2014/main" id="{EA0E6BE0-9643-4757-BBB0-2C679C21D5F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4713" y="0"/>
            <a:ext cx="10440987" cy="6858000"/>
          </a:xfrm>
          <a:prstGeom prst="rect">
            <a:avLst/>
          </a:prstGeom>
        </p:spPr>
      </p:pic>
      <p:sp>
        <p:nvSpPr>
          <p:cNvPr id="4" name="Footer Placeholder 3">
            <a:extLst>
              <a:ext uri="{FF2B5EF4-FFF2-40B4-BE49-F238E27FC236}">
                <a16:creationId xmlns:a16="http://schemas.microsoft.com/office/drawing/2014/main" id="{9504013C-1083-40E5-8CB2-E099FFAE968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5623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5">
            <a:extLst>
              <a:ext uri="{FF2B5EF4-FFF2-40B4-BE49-F238E27FC236}">
                <a16:creationId xmlns:a16="http://schemas.microsoft.com/office/drawing/2014/main" id="{10B04062-7445-4958-ABC3-B86BF8C163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30200" y="0"/>
            <a:ext cx="11531600" cy="6858000"/>
          </a:xfrm>
          <a:prstGeom prst="rect">
            <a:avLst/>
          </a:prstGeom>
        </p:spPr>
      </p:pic>
      <p:sp>
        <p:nvSpPr>
          <p:cNvPr id="4" name="Footer Placeholder 3">
            <a:extLst>
              <a:ext uri="{FF2B5EF4-FFF2-40B4-BE49-F238E27FC236}">
                <a16:creationId xmlns:a16="http://schemas.microsoft.com/office/drawing/2014/main" id="{A1A4F65D-3A70-4858-A3F5-D47CCE863C9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69232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00F9-A9D7-4A06-8C53-BB49700DB709}"/>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23.4.3 </a:t>
            </a:r>
            <a:r>
              <a:rPr lang="en-US" dirty="0">
                <a:solidFill>
                  <a:srgbClr val="33B38C"/>
                </a:solidFill>
                <a:latin typeface="Calibri" panose="020F0502020204030204" pitchFamily="34" charset="0"/>
              </a:rPr>
              <a:t>Unsynchronized Data Sharing (cont.)</a:t>
            </a:r>
          </a:p>
        </p:txBody>
      </p:sp>
      <p:sp>
        <p:nvSpPr>
          <p:cNvPr id="56323" name="Text Placeholder 2">
            <a:extLst>
              <a:ext uri="{FF2B5EF4-FFF2-40B4-BE49-F238E27FC236}">
                <a16:creationId xmlns:a16="http://schemas.microsoft.com/office/drawing/2014/main" id="{C6C9BBB0-E452-46ED-AB1F-FFAB76F3B9E8}"/>
              </a:ext>
            </a:extLst>
          </p:cNvPr>
          <p:cNvSpPr>
            <a:spLocks noGrp="1"/>
          </p:cNvSpPr>
          <p:nvPr>
            <p:ph type="body" idx="1"/>
          </p:nvPr>
        </p:nvSpPr>
        <p:spPr/>
        <p:txBody>
          <a:bodyPr/>
          <a:lstStyle/>
          <a:p>
            <a:pPr eaLnBrk="1" hangingPunct="1">
              <a:lnSpc>
                <a:spcPct val="90000"/>
              </a:lnSpc>
            </a:pPr>
            <a:r>
              <a:rPr lang="en-US" altLang="en-US" sz="2300" dirty="0">
                <a:solidFill>
                  <a:srgbClr val="000000"/>
                </a:solidFill>
              </a:rPr>
              <a:t>Class </a:t>
            </a:r>
            <a:r>
              <a:rPr lang="en-US" altLang="en-US" sz="2300" dirty="0" err="1">
                <a:solidFill>
                  <a:srgbClr val="000000"/>
                </a:solidFill>
                <a:latin typeface="Consolas" panose="020B0609020204030204" pitchFamily="49" charset="0"/>
              </a:rPr>
              <a:t>SharedArrayTest</a:t>
            </a:r>
            <a:r>
              <a:rPr lang="en-US" altLang="en-US" sz="2300" dirty="0">
                <a:solidFill>
                  <a:srgbClr val="000000"/>
                </a:solidFill>
              </a:rPr>
              <a:t> (Fig. 23.7) executes two </a:t>
            </a:r>
            <a:r>
              <a:rPr lang="en-US" altLang="en-US" sz="2300" dirty="0" err="1">
                <a:solidFill>
                  <a:srgbClr val="000000"/>
                </a:solidFill>
                <a:latin typeface="Consolas" panose="020B0609020204030204" pitchFamily="49" charset="0"/>
              </a:rPr>
              <a:t>ArrayWriter</a:t>
            </a:r>
            <a:r>
              <a:rPr lang="en-US" altLang="en-US" sz="2300" dirty="0">
                <a:solidFill>
                  <a:srgbClr val="000000"/>
                </a:solidFill>
              </a:rPr>
              <a:t> tasks that add values to a single </a:t>
            </a:r>
            <a:r>
              <a:rPr lang="en-US" altLang="en-US" sz="2300" dirty="0" err="1">
                <a:solidFill>
                  <a:srgbClr val="000000"/>
                </a:solidFill>
                <a:latin typeface="Consolas" panose="020B0609020204030204" pitchFamily="49" charset="0"/>
              </a:rPr>
              <a:t>SimpleArray</a:t>
            </a:r>
            <a:r>
              <a:rPr lang="en-US" altLang="en-US" sz="2300" dirty="0">
                <a:solidFill>
                  <a:srgbClr val="000000"/>
                </a:solidFill>
              </a:rPr>
              <a:t> object.</a:t>
            </a:r>
          </a:p>
          <a:p>
            <a:pPr eaLnBrk="1" hangingPunct="1">
              <a:lnSpc>
                <a:spcPct val="90000"/>
              </a:lnSpc>
            </a:pPr>
            <a:r>
              <a:rPr lang="en-US" altLang="en-US" sz="2300" dirty="0" err="1">
                <a:solidFill>
                  <a:srgbClr val="000000"/>
                </a:solidFill>
                <a:latin typeface="Consolas" panose="020B0609020204030204" pitchFamily="49" charset="0"/>
              </a:rPr>
              <a:t>ExecutorService</a:t>
            </a:r>
            <a:r>
              <a:rPr lang="en-US" altLang="en-US" sz="2300" dirty="0" err="1">
                <a:solidFill>
                  <a:srgbClr val="000000"/>
                </a:solidFill>
              </a:rPr>
              <a:t>’s</a:t>
            </a:r>
            <a:r>
              <a:rPr lang="en-US" altLang="en-US" sz="2300" dirty="0">
                <a:solidFill>
                  <a:srgbClr val="000000"/>
                </a:solidFill>
              </a:rPr>
              <a:t> </a:t>
            </a:r>
            <a:r>
              <a:rPr lang="en-US" altLang="en-US" sz="2300" dirty="0" err="1">
                <a:solidFill>
                  <a:srgbClr val="000000"/>
                </a:solidFill>
                <a:latin typeface="Consolas" panose="020B0609020204030204" pitchFamily="49" charset="0"/>
              </a:rPr>
              <a:t>shutDown</a:t>
            </a:r>
            <a:r>
              <a:rPr lang="en-US" altLang="en-US" sz="2300" dirty="0">
                <a:solidFill>
                  <a:srgbClr val="000000"/>
                </a:solidFill>
              </a:rPr>
              <a:t> method prevents additional tasks from starting and to enable the application to terminate when the currently executing tasks complete execution. </a:t>
            </a:r>
          </a:p>
          <a:p>
            <a:pPr eaLnBrk="1" hangingPunct="1">
              <a:lnSpc>
                <a:spcPct val="90000"/>
              </a:lnSpc>
            </a:pPr>
            <a:r>
              <a:rPr lang="en-US" altLang="en-US" sz="2300" dirty="0">
                <a:solidFill>
                  <a:srgbClr val="000000"/>
                </a:solidFill>
              </a:rPr>
              <a:t>We’d like to output the </a:t>
            </a:r>
            <a:r>
              <a:rPr lang="en-US" altLang="en-US" sz="2300" dirty="0" err="1">
                <a:solidFill>
                  <a:srgbClr val="000000"/>
                </a:solidFill>
                <a:latin typeface="Consolas" panose="020B0609020204030204" pitchFamily="49" charset="0"/>
              </a:rPr>
              <a:t>SimpleArray</a:t>
            </a:r>
            <a:r>
              <a:rPr lang="en-US" altLang="en-US" sz="2300" dirty="0">
                <a:solidFill>
                  <a:srgbClr val="000000"/>
                </a:solidFill>
              </a:rPr>
              <a:t> object to show you the results </a:t>
            </a:r>
            <a:r>
              <a:rPr lang="en-US" altLang="en-US" sz="2300" i="1" dirty="0">
                <a:solidFill>
                  <a:srgbClr val="000000"/>
                </a:solidFill>
              </a:rPr>
              <a:t>after </a:t>
            </a:r>
            <a:r>
              <a:rPr lang="en-US" altLang="en-US" sz="2300" dirty="0">
                <a:solidFill>
                  <a:srgbClr val="000000"/>
                </a:solidFill>
              </a:rPr>
              <a:t>the threads complete their tasks.</a:t>
            </a:r>
          </a:p>
          <a:p>
            <a:pPr lvl="1" eaLnBrk="1" hangingPunct="1">
              <a:lnSpc>
                <a:spcPct val="90000"/>
              </a:lnSpc>
            </a:pPr>
            <a:r>
              <a:rPr lang="en-US" altLang="en-US" sz="2000" dirty="0">
                <a:solidFill>
                  <a:srgbClr val="000000"/>
                </a:solidFill>
              </a:rPr>
              <a:t>So, we need the program to wait for the threads to complete before </a:t>
            </a:r>
            <a:r>
              <a:rPr lang="en-US" altLang="en-US" sz="2000" dirty="0">
                <a:solidFill>
                  <a:srgbClr val="000000"/>
                </a:solidFill>
                <a:latin typeface="Consolas" panose="020B0609020204030204" pitchFamily="49" charset="0"/>
              </a:rPr>
              <a:t>main</a:t>
            </a:r>
            <a:r>
              <a:rPr lang="en-US" altLang="en-US" sz="2000" dirty="0">
                <a:solidFill>
                  <a:srgbClr val="000000"/>
                </a:solidFill>
              </a:rPr>
              <a:t> outputs the </a:t>
            </a:r>
            <a:r>
              <a:rPr lang="en-US" altLang="en-US" sz="2000" dirty="0" err="1">
                <a:solidFill>
                  <a:srgbClr val="000000"/>
                </a:solidFill>
                <a:latin typeface="Consolas" panose="020B0609020204030204" pitchFamily="49" charset="0"/>
              </a:rPr>
              <a:t>SimpleArray</a:t>
            </a:r>
            <a:r>
              <a:rPr lang="en-US" altLang="en-US" sz="2000" dirty="0">
                <a:solidFill>
                  <a:srgbClr val="000000"/>
                </a:solidFill>
              </a:rPr>
              <a:t> object’s contents.</a:t>
            </a:r>
          </a:p>
          <a:p>
            <a:pPr lvl="1" eaLnBrk="1" hangingPunct="1">
              <a:lnSpc>
                <a:spcPct val="90000"/>
              </a:lnSpc>
            </a:pPr>
            <a:r>
              <a:rPr lang="en-US" altLang="en-US" sz="2000" dirty="0">
                <a:solidFill>
                  <a:srgbClr val="000000"/>
                </a:solidFill>
              </a:rPr>
              <a:t>Interface </a:t>
            </a:r>
            <a:r>
              <a:rPr lang="en-US" altLang="en-US" sz="2000" dirty="0" err="1">
                <a:solidFill>
                  <a:srgbClr val="000000"/>
                </a:solidFill>
                <a:latin typeface="Consolas" panose="020B0609020204030204" pitchFamily="49" charset="0"/>
              </a:rPr>
              <a:t>ExecutorService</a:t>
            </a:r>
            <a:r>
              <a:rPr lang="en-US" altLang="en-US" sz="2000" dirty="0">
                <a:solidFill>
                  <a:srgbClr val="000000"/>
                </a:solidFill>
              </a:rPr>
              <a:t> provides the </a:t>
            </a:r>
            <a:r>
              <a:rPr lang="en-US" altLang="en-US" sz="2000" dirty="0" err="1">
                <a:solidFill>
                  <a:srgbClr val="0000FF"/>
                </a:solidFill>
                <a:latin typeface="Consolas" panose="020B0609020204030204" pitchFamily="49" charset="0"/>
              </a:rPr>
              <a:t>awaitTermination</a:t>
            </a:r>
            <a:r>
              <a:rPr lang="en-US" altLang="en-US" sz="2000" dirty="0">
                <a:solidFill>
                  <a:srgbClr val="000000"/>
                </a:solidFill>
              </a:rPr>
              <a:t> method for this purpose—returns control to its caller either when all tasks executing in the </a:t>
            </a:r>
            <a:r>
              <a:rPr lang="en-US" altLang="en-US" sz="2000" dirty="0" err="1">
                <a:solidFill>
                  <a:srgbClr val="000000"/>
                </a:solidFill>
                <a:latin typeface="Consolas" panose="020B0609020204030204" pitchFamily="49" charset="0"/>
              </a:rPr>
              <a:t>ExecutorService</a:t>
            </a:r>
            <a:r>
              <a:rPr lang="en-US" altLang="en-US" sz="2000" dirty="0">
                <a:solidFill>
                  <a:srgbClr val="000000"/>
                </a:solidFill>
              </a:rPr>
              <a:t> complete or when the specified timeout elapses.</a:t>
            </a:r>
          </a:p>
        </p:txBody>
      </p:sp>
      <p:sp>
        <p:nvSpPr>
          <p:cNvPr id="4" name="Footer Placeholder 3">
            <a:extLst>
              <a:ext uri="{FF2B5EF4-FFF2-40B4-BE49-F238E27FC236}">
                <a16:creationId xmlns:a16="http://schemas.microsoft.com/office/drawing/2014/main" id="{1B853D05-85A0-48C3-B5C7-5FE6163AB12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8551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6">
            <a:extLst>
              <a:ext uri="{FF2B5EF4-FFF2-40B4-BE49-F238E27FC236}">
                <a16:creationId xmlns:a16="http://schemas.microsoft.com/office/drawing/2014/main" id="{B71C9820-4E3A-482A-AA34-0EFBCF17FB5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60475" y="0"/>
            <a:ext cx="9671050" cy="6858000"/>
          </a:xfrm>
          <a:prstGeom prst="rect">
            <a:avLst/>
          </a:prstGeom>
        </p:spPr>
      </p:pic>
      <p:sp>
        <p:nvSpPr>
          <p:cNvPr id="4" name="Footer Placeholder 3">
            <a:extLst>
              <a:ext uri="{FF2B5EF4-FFF2-40B4-BE49-F238E27FC236}">
                <a16:creationId xmlns:a16="http://schemas.microsoft.com/office/drawing/2014/main" id="{8EC4B710-E887-4927-835E-F763E761B79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3300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7">
            <a:extLst>
              <a:ext uri="{FF2B5EF4-FFF2-40B4-BE49-F238E27FC236}">
                <a16:creationId xmlns:a16="http://schemas.microsoft.com/office/drawing/2014/main" id="{7D5C8494-BF56-4C29-9E2C-E8691CEF27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90613" y="0"/>
            <a:ext cx="10010775" cy="6858000"/>
          </a:xfrm>
          <a:prstGeom prst="rect">
            <a:avLst/>
          </a:prstGeom>
        </p:spPr>
      </p:pic>
      <p:sp>
        <p:nvSpPr>
          <p:cNvPr id="4" name="Footer Placeholder 3">
            <a:extLst>
              <a:ext uri="{FF2B5EF4-FFF2-40B4-BE49-F238E27FC236}">
                <a16:creationId xmlns:a16="http://schemas.microsoft.com/office/drawing/2014/main" id="{55F77331-B99F-4CDA-ABD5-1779C15398B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5391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8">
            <a:extLst>
              <a:ext uri="{FF2B5EF4-FFF2-40B4-BE49-F238E27FC236}">
                <a16:creationId xmlns:a16="http://schemas.microsoft.com/office/drawing/2014/main" id="{CFB43A77-5C11-443A-9622-D35E1963C91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4" name="Footer Placeholder 3">
            <a:extLst>
              <a:ext uri="{FF2B5EF4-FFF2-40B4-BE49-F238E27FC236}">
                <a16:creationId xmlns:a16="http://schemas.microsoft.com/office/drawing/2014/main" id="{2F03067A-E341-43FF-B560-2310E27F96C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70591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B293-16B6-4405-BF1E-91D6F77E25D1}"/>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23.4.4 </a:t>
            </a:r>
            <a:r>
              <a:rPr lang="en-US" dirty="0">
                <a:solidFill>
                  <a:srgbClr val="33B38C"/>
                </a:solidFill>
                <a:latin typeface="Calibri" panose="020F0502020204030204" pitchFamily="34" charset="0"/>
              </a:rPr>
              <a:t>Synchronized Mutable Data Sharing—Making Operations Atomic</a:t>
            </a:r>
          </a:p>
        </p:txBody>
      </p:sp>
      <p:sp>
        <p:nvSpPr>
          <p:cNvPr id="60419" name="Text Placeholder 2">
            <a:extLst>
              <a:ext uri="{FF2B5EF4-FFF2-40B4-BE49-F238E27FC236}">
                <a16:creationId xmlns:a16="http://schemas.microsoft.com/office/drawing/2014/main" id="{15AFB6A1-5886-4AA2-AF79-7584E36F1AAC}"/>
              </a:ext>
            </a:extLst>
          </p:cNvPr>
          <p:cNvSpPr>
            <a:spLocks noGrp="1"/>
          </p:cNvSpPr>
          <p:nvPr>
            <p:ph type="body" idx="1"/>
          </p:nvPr>
        </p:nvSpPr>
        <p:spPr/>
        <p:txBody>
          <a:bodyPr/>
          <a:lstStyle/>
          <a:p>
            <a:pPr eaLnBrk="1" hangingPunct="1"/>
            <a:r>
              <a:rPr lang="en-US" altLang="en-US" dirty="0">
                <a:solidFill>
                  <a:srgbClr val="000000"/>
                </a:solidFill>
              </a:rPr>
              <a:t>The output errors of Fig. 23.7 can be attributed to the fact that the shared object, </a:t>
            </a:r>
            <a:r>
              <a:rPr lang="en-US" altLang="en-US" dirty="0" err="1">
                <a:solidFill>
                  <a:srgbClr val="000000"/>
                </a:solidFill>
                <a:latin typeface="Consolas" panose="020B0609020204030204" pitchFamily="49" charset="0"/>
              </a:rPr>
              <a:t>SimpleArray</a:t>
            </a:r>
            <a:r>
              <a:rPr lang="en-US" altLang="en-US" dirty="0">
                <a:solidFill>
                  <a:srgbClr val="000000"/>
                </a:solidFill>
              </a:rPr>
              <a:t>, is not </a:t>
            </a:r>
            <a:r>
              <a:rPr lang="en-US" altLang="en-US" dirty="0">
                <a:solidFill>
                  <a:srgbClr val="0000FF"/>
                </a:solidFill>
              </a:rPr>
              <a:t>thread safe</a:t>
            </a:r>
            <a:r>
              <a:rPr lang="en-US" altLang="en-US" dirty="0">
                <a:solidFill>
                  <a:srgbClr val="000000"/>
                </a:solidFill>
              </a:rPr>
              <a:t>.</a:t>
            </a:r>
          </a:p>
          <a:p>
            <a:pPr eaLnBrk="1" hangingPunct="1"/>
            <a:r>
              <a:rPr lang="en-US" altLang="en-US" dirty="0">
                <a:solidFill>
                  <a:srgbClr val="000000"/>
                </a:solidFill>
              </a:rPr>
              <a:t>If one thread obtains the value of </a:t>
            </a:r>
            <a:r>
              <a:rPr lang="en-US" altLang="en-US" dirty="0" err="1">
                <a:solidFill>
                  <a:srgbClr val="000000"/>
                </a:solidFill>
                <a:latin typeface="Consolas" panose="020B0609020204030204" pitchFamily="49" charset="0"/>
              </a:rPr>
              <a:t>writeIndex</a:t>
            </a:r>
            <a:r>
              <a:rPr lang="en-US" altLang="en-US" dirty="0">
                <a:solidFill>
                  <a:srgbClr val="000000"/>
                </a:solidFill>
              </a:rPr>
              <a:t>, there is no guarantee that another thread cannot come along and increment </a:t>
            </a:r>
            <a:r>
              <a:rPr lang="en-US" altLang="en-US" dirty="0" err="1">
                <a:solidFill>
                  <a:srgbClr val="000000"/>
                </a:solidFill>
                <a:latin typeface="Consolas" panose="020B0609020204030204" pitchFamily="49" charset="0"/>
              </a:rPr>
              <a:t>writeIndex</a:t>
            </a:r>
            <a:r>
              <a:rPr lang="en-US" altLang="en-US" dirty="0">
                <a:solidFill>
                  <a:srgbClr val="000000"/>
                </a:solidFill>
              </a:rPr>
              <a:t> before the first thread has had a chance to place a value in the array.</a:t>
            </a:r>
          </a:p>
          <a:p>
            <a:pPr eaLnBrk="1" hangingPunct="1"/>
            <a:r>
              <a:rPr lang="en-US" altLang="en-US" dirty="0">
                <a:solidFill>
                  <a:srgbClr val="000000"/>
                </a:solidFill>
              </a:rPr>
              <a:t>If this happens, the first thread will be writing to the array based on a </a:t>
            </a:r>
            <a:r>
              <a:rPr lang="en-US" altLang="en-US" dirty="0">
                <a:solidFill>
                  <a:srgbClr val="0000FF"/>
                </a:solidFill>
              </a:rPr>
              <a:t>stale value</a:t>
            </a:r>
            <a:r>
              <a:rPr lang="en-US" altLang="en-US" dirty="0">
                <a:solidFill>
                  <a:srgbClr val="000000"/>
                </a:solidFill>
              </a:rPr>
              <a:t> of </a:t>
            </a:r>
            <a:r>
              <a:rPr lang="en-US" altLang="en-US" dirty="0" err="1">
                <a:solidFill>
                  <a:srgbClr val="000000"/>
                </a:solidFill>
                <a:latin typeface="Consolas" panose="020B0609020204030204" pitchFamily="49" charset="0"/>
              </a:rPr>
              <a:t>writeIndex</a:t>
            </a:r>
            <a:r>
              <a:rPr lang="en-US" altLang="en-US" dirty="0">
                <a:solidFill>
                  <a:srgbClr val="000000"/>
                </a:solidFill>
              </a:rPr>
              <a:t>—a value that is no longer valid.</a:t>
            </a:r>
          </a:p>
        </p:txBody>
      </p:sp>
      <p:sp>
        <p:nvSpPr>
          <p:cNvPr id="4" name="Footer Placeholder 3">
            <a:extLst>
              <a:ext uri="{FF2B5EF4-FFF2-40B4-BE49-F238E27FC236}">
                <a16:creationId xmlns:a16="http://schemas.microsoft.com/office/drawing/2014/main" id="{76509160-2615-49A3-82FB-16FAD0FFEFB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55794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BEE9-3A2A-45DB-9B30-D72878F1D201}"/>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23.4.4 </a:t>
            </a:r>
            <a:r>
              <a:rPr lang="en-US" dirty="0">
                <a:solidFill>
                  <a:srgbClr val="33B38C"/>
                </a:solidFill>
                <a:latin typeface="Calibri" panose="020F0502020204030204" pitchFamily="34" charset="0"/>
              </a:rPr>
              <a:t>Synchronized Mutable Data Sharing—Making Operations Atomic (cont.)</a:t>
            </a:r>
          </a:p>
        </p:txBody>
      </p:sp>
      <p:sp>
        <p:nvSpPr>
          <p:cNvPr id="61443" name="Text Placeholder 2">
            <a:extLst>
              <a:ext uri="{FF2B5EF4-FFF2-40B4-BE49-F238E27FC236}">
                <a16:creationId xmlns:a16="http://schemas.microsoft.com/office/drawing/2014/main" id="{C0386810-AFC7-4504-BE66-052D093C388A}"/>
              </a:ext>
            </a:extLst>
          </p:cNvPr>
          <p:cNvSpPr>
            <a:spLocks noGrp="1"/>
          </p:cNvSpPr>
          <p:nvPr>
            <p:ph type="body" idx="1"/>
          </p:nvPr>
        </p:nvSpPr>
        <p:spPr/>
        <p:txBody>
          <a:bodyPr/>
          <a:lstStyle/>
          <a:p>
            <a:pPr eaLnBrk="1" hangingPunct="1"/>
            <a:r>
              <a:rPr lang="en-US" altLang="en-US" dirty="0">
                <a:solidFill>
                  <a:srgbClr val="000000"/>
                </a:solidFill>
              </a:rPr>
              <a:t>An </a:t>
            </a:r>
            <a:r>
              <a:rPr lang="en-US" altLang="en-US" dirty="0">
                <a:solidFill>
                  <a:srgbClr val="0000FF"/>
                </a:solidFill>
              </a:rPr>
              <a:t>atomic operation</a:t>
            </a:r>
            <a:r>
              <a:rPr lang="en-US" altLang="en-US" dirty="0">
                <a:solidFill>
                  <a:srgbClr val="000000"/>
                </a:solidFill>
              </a:rPr>
              <a:t> cannot be divided into smaller </a:t>
            </a:r>
            <a:r>
              <a:rPr lang="en-US" altLang="en-US" dirty="0" err="1">
                <a:solidFill>
                  <a:srgbClr val="000000"/>
                </a:solidFill>
              </a:rPr>
              <a:t>suboperations</a:t>
            </a:r>
            <a:r>
              <a:rPr lang="en-US" altLang="en-US" dirty="0">
                <a:solidFill>
                  <a:srgbClr val="000000"/>
                </a:solidFill>
              </a:rPr>
              <a:t>.</a:t>
            </a:r>
          </a:p>
          <a:p>
            <a:pPr eaLnBrk="1" hangingPunct="1"/>
            <a:r>
              <a:rPr lang="en-US" altLang="en-US" dirty="0">
                <a:solidFill>
                  <a:srgbClr val="000000"/>
                </a:solidFill>
              </a:rPr>
              <a:t>Can simulate atomicity by ensuring that only one thread carries out the three operations at a time.</a:t>
            </a:r>
          </a:p>
          <a:p>
            <a:pPr eaLnBrk="1" hangingPunct="1"/>
            <a:r>
              <a:rPr lang="en-US" altLang="en-US" dirty="0">
                <a:solidFill>
                  <a:srgbClr val="000000"/>
                </a:solidFill>
              </a:rPr>
              <a:t>Atomicity can be achieved using the </a:t>
            </a:r>
            <a:r>
              <a:rPr lang="en-US" altLang="en-US" dirty="0">
                <a:solidFill>
                  <a:srgbClr val="000000"/>
                </a:solidFill>
                <a:latin typeface="Consolas" panose="020B0609020204030204" pitchFamily="49" charset="0"/>
              </a:rPr>
              <a:t>synchronized</a:t>
            </a:r>
            <a:r>
              <a:rPr lang="en-US" altLang="en-US" dirty="0">
                <a:solidFill>
                  <a:srgbClr val="000000"/>
                </a:solidFill>
              </a:rPr>
              <a:t> keyword.</a:t>
            </a:r>
          </a:p>
        </p:txBody>
      </p:sp>
      <p:sp>
        <p:nvSpPr>
          <p:cNvPr id="4" name="Footer Placeholder 3">
            <a:extLst>
              <a:ext uri="{FF2B5EF4-FFF2-40B4-BE49-F238E27FC236}">
                <a16:creationId xmlns:a16="http://schemas.microsoft.com/office/drawing/2014/main" id="{A5A1C9FD-3559-4116-83FB-014B760ABB9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89698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29">
            <a:extLst>
              <a:ext uri="{FF2B5EF4-FFF2-40B4-BE49-F238E27FC236}">
                <a16:creationId xmlns:a16="http://schemas.microsoft.com/office/drawing/2014/main" id="{3C3F368C-72F1-4EEE-A05A-0B64C50872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79450"/>
            <a:ext cx="12192000" cy="5499100"/>
          </a:xfrm>
          <a:prstGeom prst="rect">
            <a:avLst/>
          </a:prstGeom>
        </p:spPr>
      </p:pic>
      <p:sp>
        <p:nvSpPr>
          <p:cNvPr id="4" name="Footer Placeholder 3">
            <a:extLst>
              <a:ext uri="{FF2B5EF4-FFF2-40B4-BE49-F238E27FC236}">
                <a16:creationId xmlns:a16="http://schemas.microsoft.com/office/drawing/2014/main" id="{F331ABEE-3148-47A5-A1D6-C221A554522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46278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977B-B49B-4910-AFFA-377D90993713}"/>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23.4.4 </a:t>
            </a:r>
            <a:r>
              <a:rPr lang="en-US" dirty="0">
                <a:solidFill>
                  <a:srgbClr val="33B38C"/>
                </a:solidFill>
                <a:latin typeface="Calibri" panose="020F0502020204030204" pitchFamily="34" charset="0"/>
              </a:rPr>
              <a:t>Synchronized Data Sharing—Making Operations Atomic (cont.)</a:t>
            </a:r>
          </a:p>
        </p:txBody>
      </p:sp>
      <p:sp>
        <p:nvSpPr>
          <p:cNvPr id="63491" name="Text Placeholder 2">
            <a:extLst>
              <a:ext uri="{FF2B5EF4-FFF2-40B4-BE49-F238E27FC236}">
                <a16:creationId xmlns:a16="http://schemas.microsoft.com/office/drawing/2014/main" id="{894485B5-C78F-4FF4-9FAA-F2DDDF759AAC}"/>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Figure 23.8 displays class </a:t>
            </a:r>
            <a:r>
              <a:rPr lang="en-US" altLang="en-US" sz="2300" dirty="0" err="1">
                <a:solidFill>
                  <a:srgbClr val="000000"/>
                </a:solidFill>
                <a:latin typeface="Consolas" panose="020B0609020204030204" pitchFamily="49" charset="0"/>
              </a:rPr>
              <a:t>SimpleArray</a:t>
            </a:r>
            <a:r>
              <a:rPr lang="en-US" altLang="en-US" sz="2300" dirty="0">
                <a:solidFill>
                  <a:srgbClr val="000000"/>
                </a:solidFill>
              </a:rPr>
              <a:t> with the proper synchronization.</a:t>
            </a:r>
          </a:p>
          <a:p>
            <a:pPr eaLnBrk="1" hangingPunct="1">
              <a:lnSpc>
                <a:spcPct val="80000"/>
              </a:lnSpc>
            </a:pPr>
            <a:r>
              <a:rPr lang="en-US" altLang="en-US" sz="2300" dirty="0">
                <a:solidFill>
                  <a:srgbClr val="000000"/>
                </a:solidFill>
              </a:rPr>
              <a:t>Identical to the </a:t>
            </a:r>
            <a:r>
              <a:rPr lang="en-US" altLang="en-US" sz="2300" dirty="0" err="1">
                <a:solidFill>
                  <a:srgbClr val="000000"/>
                </a:solidFill>
                <a:latin typeface="Consolas" panose="020B0609020204030204" pitchFamily="49" charset="0"/>
              </a:rPr>
              <a:t>SimpleArray</a:t>
            </a:r>
            <a:r>
              <a:rPr lang="en-US" altLang="en-US" sz="2300" dirty="0">
                <a:solidFill>
                  <a:srgbClr val="000000"/>
                </a:solidFill>
              </a:rPr>
              <a:t> class of Fig. 23.5, except that </a:t>
            </a:r>
            <a:r>
              <a:rPr lang="en-US" altLang="en-US" sz="2300" dirty="0">
                <a:solidFill>
                  <a:srgbClr val="000000"/>
                </a:solidFill>
                <a:latin typeface="Consolas" panose="020B0609020204030204" pitchFamily="49" charset="0"/>
              </a:rPr>
              <a:t>add</a:t>
            </a:r>
            <a:r>
              <a:rPr lang="en-US" altLang="en-US" sz="2300" dirty="0">
                <a:solidFill>
                  <a:srgbClr val="000000"/>
                </a:solidFill>
              </a:rPr>
              <a:t> is now a </a:t>
            </a:r>
            <a:r>
              <a:rPr lang="en-US" altLang="en-US" sz="2300" dirty="0">
                <a:solidFill>
                  <a:srgbClr val="000000"/>
                </a:solidFill>
                <a:latin typeface="Consolas" panose="020B0609020204030204" pitchFamily="49" charset="0"/>
              </a:rPr>
              <a:t>synchronized</a:t>
            </a:r>
            <a:r>
              <a:rPr lang="en-US" altLang="en-US" sz="2300" dirty="0">
                <a:solidFill>
                  <a:srgbClr val="000000"/>
                </a:solidFill>
              </a:rPr>
              <a:t> method—only one thread at a time can execute this method.</a:t>
            </a:r>
          </a:p>
          <a:p>
            <a:pPr eaLnBrk="1" hangingPunct="1">
              <a:lnSpc>
                <a:spcPct val="80000"/>
              </a:lnSpc>
            </a:pPr>
            <a:r>
              <a:rPr lang="en-US" altLang="en-US" sz="2300" dirty="0">
                <a:solidFill>
                  <a:srgbClr val="000000"/>
                </a:solidFill>
              </a:rPr>
              <a:t>We reuse classes </a:t>
            </a:r>
            <a:r>
              <a:rPr lang="en-US" altLang="en-US" sz="2300" dirty="0" err="1">
                <a:solidFill>
                  <a:srgbClr val="000000"/>
                </a:solidFill>
                <a:latin typeface="Consolas" panose="020B0609020204030204" pitchFamily="49" charset="0"/>
              </a:rPr>
              <a:t>ArrayWriter</a:t>
            </a:r>
            <a:r>
              <a:rPr lang="en-US" altLang="en-US" sz="2300" dirty="0">
                <a:solidFill>
                  <a:srgbClr val="000000"/>
                </a:solidFill>
              </a:rPr>
              <a:t> (Fig. 23.6) and </a:t>
            </a:r>
            <a:r>
              <a:rPr lang="en-US" altLang="en-US" sz="2300" dirty="0" err="1">
                <a:solidFill>
                  <a:srgbClr val="000000"/>
                </a:solidFill>
                <a:latin typeface="Consolas" panose="020B0609020204030204" pitchFamily="49" charset="0"/>
              </a:rPr>
              <a:t>SharedArrayTest</a:t>
            </a:r>
            <a:r>
              <a:rPr lang="en-US" altLang="en-US" sz="2300" dirty="0">
                <a:solidFill>
                  <a:srgbClr val="000000"/>
                </a:solidFill>
              </a:rPr>
              <a:t> (Fig. 23.7) from the previous example.</a:t>
            </a:r>
          </a:p>
          <a:p>
            <a:pPr eaLnBrk="1" hangingPunct="1">
              <a:lnSpc>
                <a:spcPct val="80000"/>
              </a:lnSpc>
            </a:pPr>
            <a:r>
              <a:rPr lang="en-US" altLang="en-US" sz="2300" dirty="0">
                <a:solidFill>
                  <a:srgbClr val="000000"/>
                </a:solidFill>
              </a:rPr>
              <a:t>We output messages from </a:t>
            </a:r>
            <a:r>
              <a:rPr lang="en-US" altLang="en-US" sz="2300" dirty="0">
                <a:solidFill>
                  <a:srgbClr val="000000"/>
                </a:solidFill>
                <a:latin typeface="Consolas" panose="020B0609020204030204" pitchFamily="49" charset="0"/>
              </a:rPr>
              <a:t>synchronized</a:t>
            </a:r>
            <a:r>
              <a:rPr lang="en-US" altLang="en-US" sz="2300" dirty="0">
                <a:solidFill>
                  <a:srgbClr val="000000"/>
                </a:solidFill>
              </a:rPr>
              <a:t> blocks for demonstration purposes</a:t>
            </a:r>
          </a:p>
          <a:p>
            <a:pPr lvl="1" eaLnBrk="1" hangingPunct="1">
              <a:lnSpc>
                <a:spcPct val="80000"/>
              </a:lnSpc>
            </a:pPr>
            <a:r>
              <a:rPr lang="en-US" altLang="en-US" sz="2000" dirty="0">
                <a:solidFill>
                  <a:srgbClr val="000000"/>
                </a:solidFill>
              </a:rPr>
              <a:t>I/O </a:t>
            </a:r>
            <a:r>
              <a:rPr lang="en-US" altLang="en-US" sz="2000" i="1" dirty="0">
                <a:solidFill>
                  <a:srgbClr val="000000"/>
                </a:solidFill>
              </a:rPr>
              <a:t>should not </a:t>
            </a:r>
            <a:r>
              <a:rPr lang="en-US" altLang="en-US" sz="2000" dirty="0">
                <a:solidFill>
                  <a:srgbClr val="000000"/>
                </a:solidFill>
              </a:rPr>
              <a:t>be performed in </a:t>
            </a:r>
            <a:r>
              <a:rPr lang="en-US" altLang="en-US" sz="2000" dirty="0">
                <a:solidFill>
                  <a:srgbClr val="000000"/>
                </a:solidFill>
                <a:latin typeface="Consolas" panose="020B0609020204030204" pitchFamily="49" charset="0"/>
              </a:rPr>
              <a:t>synchronized</a:t>
            </a:r>
            <a:r>
              <a:rPr lang="en-US" altLang="en-US" sz="2000" dirty="0">
                <a:solidFill>
                  <a:srgbClr val="000000"/>
                </a:solidFill>
              </a:rPr>
              <a:t> blocks, because it’s important to minimize the amount of time that an object is “locked.” </a:t>
            </a:r>
          </a:p>
          <a:p>
            <a:pPr eaLnBrk="1" hangingPunct="1">
              <a:lnSpc>
                <a:spcPct val="80000"/>
              </a:lnSpc>
            </a:pPr>
            <a:r>
              <a:rPr lang="en-US" altLang="en-US" sz="2300" dirty="0">
                <a:solidFill>
                  <a:srgbClr val="000000"/>
                </a:solidFill>
              </a:rPr>
              <a:t>We call </a:t>
            </a:r>
            <a:r>
              <a:rPr lang="en-US" altLang="en-US" sz="2300" dirty="0">
                <a:solidFill>
                  <a:srgbClr val="000000"/>
                </a:solidFill>
                <a:latin typeface="Consolas" panose="020B0609020204030204" pitchFamily="49" charset="0"/>
              </a:rPr>
              <a:t>Thread</a:t>
            </a:r>
            <a:r>
              <a:rPr lang="en-US" altLang="en-US" sz="2300" dirty="0">
                <a:solidFill>
                  <a:srgbClr val="000000"/>
                </a:solidFill>
              </a:rPr>
              <a:t> method </a:t>
            </a:r>
            <a:r>
              <a:rPr lang="en-US" altLang="en-US" sz="2300" dirty="0">
                <a:solidFill>
                  <a:srgbClr val="000000"/>
                </a:solidFill>
                <a:latin typeface="Consolas" panose="020B0609020204030204" pitchFamily="49" charset="0"/>
              </a:rPr>
              <a:t>sleep</a:t>
            </a:r>
            <a:r>
              <a:rPr lang="en-US" altLang="en-US" sz="2300" dirty="0">
                <a:solidFill>
                  <a:srgbClr val="000000"/>
                </a:solidFill>
              </a:rPr>
              <a:t>  to emphasize the unpredictability of thread scheduling.</a:t>
            </a:r>
          </a:p>
          <a:p>
            <a:pPr lvl="1" eaLnBrk="1" hangingPunct="1">
              <a:lnSpc>
                <a:spcPct val="80000"/>
              </a:lnSpc>
            </a:pPr>
            <a:r>
              <a:rPr lang="en-US" altLang="en-US" sz="2000" i="1" dirty="0">
                <a:solidFill>
                  <a:srgbClr val="000000"/>
                </a:solidFill>
              </a:rPr>
              <a:t>Never </a:t>
            </a:r>
            <a:r>
              <a:rPr lang="en-US" altLang="en-US" sz="2000" dirty="0">
                <a:solidFill>
                  <a:srgbClr val="000000"/>
                </a:solidFill>
              </a:rPr>
              <a:t>call </a:t>
            </a:r>
            <a:r>
              <a:rPr lang="en-US" altLang="en-US" sz="2000" dirty="0">
                <a:solidFill>
                  <a:srgbClr val="000000"/>
                </a:solidFill>
                <a:latin typeface="Consolas" panose="020B0609020204030204" pitchFamily="49" charset="0"/>
              </a:rPr>
              <a:t>sleep</a:t>
            </a:r>
            <a:r>
              <a:rPr lang="en-US" altLang="en-US" sz="2000" dirty="0">
                <a:solidFill>
                  <a:srgbClr val="000000"/>
                </a:solidFill>
              </a:rPr>
              <a:t> while holding a lock in a real application.</a:t>
            </a:r>
          </a:p>
          <a:p>
            <a:pPr eaLnBrk="1" hangingPunct="1">
              <a:lnSpc>
                <a:spcPct val="80000"/>
              </a:lnSpc>
            </a:pPr>
            <a:endParaRPr lang="en-US" altLang="en-US" sz="2300" dirty="0">
              <a:solidFill>
                <a:srgbClr val="000000"/>
              </a:solidFill>
            </a:endParaRPr>
          </a:p>
        </p:txBody>
      </p:sp>
      <p:sp>
        <p:nvSpPr>
          <p:cNvPr id="4" name="Footer Placeholder 3">
            <a:extLst>
              <a:ext uri="{FF2B5EF4-FFF2-40B4-BE49-F238E27FC236}">
                <a16:creationId xmlns:a16="http://schemas.microsoft.com/office/drawing/2014/main" id="{3E307595-62D5-41C6-AA92-B10E220CF62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90428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0">
            <a:extLst>
              <a:ext uri="{FF2B5EF4-FFF2-40B4-BE49-F238E27FC236}">
                <a16:creationId xmlns:a16="http://schemas.microsoft.com/office/drawing/2014/main" id="{99FDCCA6-FACE-4C35-880C-144D5A37F6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50"/>
            <a:ext cx="12192000" cy="6843713"/>
          </a:xfrm>
          <a:prstGeom prst="rect">
            <a:avLst/>
          </a:prstGeom>
        </p:spPr>
      </p:pic>
      <p:sp>
        <p:nvSpPr>
          <p:cNvPr id="4" name="Footer Placeholder 3">
            <a:extLst>
              <a:ext uri="{FF2B5EF4-FFF2-40B4-BE49-F238E27FC236}">
                <a16:creationId xmlns:a16="http://schemas.microsoft.com/office/drawing/2014/main" id="{BE4AD891-115E-4C5E-883F-E0A25DD7765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49951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1">
            <a:extLst>
              <a:ext uri="{FF2B5EF4-FFF2-40B4-BE49-F238E27FC236}">
                <a16:creationId xmlns:a16="http://schemas.microsoft.com/office/drawing/2014/main" id="{D4ECAF46-5C8F-423C-8A59-BE3E27E43AA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1538" y="0"/>
            <a:ext cx="10448925" cy="6858000"/>
          </a:xfrm>
          <a:prstGeom prst="rect">
            <a:avLst/>
          </a:prstGeom>
        </p:spPr>
      </p:pic>
      <p:sp>
        <p:nvSpPr>
          <p:cNvPr id="4" name="Footer Placeholder 3">
            <a:extLst>
              <a:ext uri="{FF2B5EF4-FFF2-40B4-BE49-F238E27FC236}">
                <a16:creationId xmlns:a16="http://schemas.microsoft.com/office/drawing/2014/main" id="{003DD5EF-1678-429F-811F-0C5C051C90B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5056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6">
            <a:extLst>
              <a:ext uri="{FF2B5EF4-FFF2-40B4-BE49-F238E27FC236}">
                <a16:creationId xmlns:a16="http://schemas.microsoft.com/office/drawing/2014/main" id="{D86375FA-D9D1-4661-8891-361C70A79F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66738" y="0"/>
            <a:ext cx="11058525" cy="6858000"/>
          </a:xfrm>
          <a:prstGeom prst="rect">
            <a:avLst/>
          </a:prstGeom>
        </p:spPr>
      </p:pic>
      <p:sp>
        <p:nvSpPr>
          <p:cNvPr id="4" name="Footer Placeholder 3">
            <a:extLst>
              <a:ext uri="{FF2B5EF4-FFF2-40B4-BE49-F238E27FC236}">
                <a16:creationId xmlns:a16="http://schemas.microsoft.com/office/drawing/2014/main" id="{EB984109-C490-4FF5-9A85-96B8AD4577D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76655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2">
            <a:extLst>
              <a:ext uri="{FF2B5EF4-FFF2-40B4-BE49-F238E27FC236}">
                <a16:creationId xmlns:a16="http://schemas.microsoft.com/office/drawing/2014/main" id="{52076979-3867-4477-AD85-E426CBF7AD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12863"/>
            <a:ext cx="12192000" cy="4230687"/>
          </a:xfrm>
          <a:prstGeom prst="rect">
            <a:avLst/>
          </a:prstGeom>
        </p:spPr>
      </p:pic>
      <p:sp>
        <p:nvSpPr>
          <p:cNvPr id="4" name="Footer Placeholder 3">
            <a:extLst>
              <a:ext uri="{FF2B5EF4-FFF2-40B4-BE49-F238E27FC236}">
                <a16:creationId xmlns:a16="http://schemas.microsoft.com/office/drawing/2014/main" id="{4255A309-1C9C-4858-9C8B-E7B6286EB5A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10474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3">
            <a:extLst>
              <a:ext uri="{FF2B5EF4-FFF2-40B4-BE49-F238E27FC236}">
                <a16:creationId xmlns:a16="http://schemas.microsoft.com/office/drawing/2014/main" id="{B1AB7418-95A6-4B46-B501-68B5652B30E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800"/>
            <a:ext cx="12192000" cy="6500813"/>
          </a:xfrm>
          <a:prstGeom prst="rect">
            <a:avLst/>
          </a:prstGeom>
        </p:spPr>
      </p:pic>
      <p:sp>
        <p:nvSpPr>
          <p:cNvPr id="4" name="Footer Placeholder 3">
            <a:extLst>
              <a:ext uri="{FF2B5EF4-FFF2-40B4-BE49-F238E27FC236}">
                <a16:creationId xmlns:a16="http://schemas.microsoft.com/office/drawing/2014/main" id="{CAA366C9-E8EC-4F0E-A71F-0AC29F54534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79872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4">
            <a:extLst>
              <a:ext uri="{FF2B5EF4-FFF2-40B4-BE49-F238E27FC236}">
                <a16:creationId xmlns:a16="http://schemas.microsoft.com/office/drawing/2014/main" id="{94479776-F945-4B03-941A-0E70C6D8D73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47738"/>
            <a:ext cx="12192000" cy="4962525"/>
          </a:xfrm>
          <a:prstGeom prst="rect">
            <a:avLst/>
          </a:prstGeom>
        </p:spPr>
      </p:pic>
      <p:sp>
        <p:nvSpPr>
          <p:cNvPr id="4" name="Footer Placeholder 3">
            <a:extLst>
              <a:ext uri="{FF2B5EF4-FFF2-40B4-BE49-F238E27FC236}">
                <a16:creationId xmlns:a16="http://schemas.microsoft.com/office/drawing/2014/main" id="{D64DA8A6-DDFB-41C9-A720-299A9C6EB63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37577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4560-6A07-4242-BDFE-F45B3E52634F}"/>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23.5  </a:t>
            </a:r>
            <a:r>
              <a:rPr lang="en-US" dirty="0">
                <a:solidFill>
                  <a:srgbClr val="3380E6"/>
                </a:solidFill>
                <a:latin typeface="Calibri" panose="020F0502020204030204" pitchFamily="34" charset="0"/>
              </a:rPr>
              <a:t>Producer/Consumer Relationship without Synchronization</a:t>
            </a:r>
          </a:p>
        </p:txBody>
      </p:sp>
      <p:sp>
        <p:nvSpPr>
          <p:cNvPr id="68611" name="Text Placeholder 2">
            <a:extLst>
              <a:ext uri="{FF2B5EF4-FFF2-40B4-BE49-F238E27FC236}">
                <a16:creationId xmlns:a16="http://schemas.microsoft.com/office/drawing/2014/main" id="{DEF08252-5711-48BC-9824-030C9B770D55}"/>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In a </a:t>
            </a:r>
            <a:r>
              <a:rPr lang="en-US" altLang="en-US" sz="2300" dirty="0">
                <a:solidFill>
                  <a:srgbClr val="0000FF"/>
                </a:solidFill>
              </a:rPr>
              <a:t>producer/consumer relationship</a:t>
            </a:r>
            <a:r>
              <a:rPr lang="en-US" altLang="en-US" sz="2300" dirty="0">
                <a:solidFill>
                  <a:srgbClr val="000000"/>
                </a:solidFill>
              </a:rPr>
              <a:t>, the </a:t>
            </a:r>
            <a:r>
              <a:rPr lang="en-US" altLang="en-US" sz="2300" dirty="0">
                <a:solidFill>
                  <a:srgbClr val="0000FF"/>
                </a:solidFill>
              </a:rPr>
              <a:t>producer</a:t>
            </a:r>
            <a:r>
              <a:rPr lang="en-US" altLang="en-US" sz="2300" dirty="0">
                <a:solidFill>
                  <a:srgbClr val="000000"/>
                </a:solidFill>
              </a:rPr>
              <a:t> portion of an application generates data and stores it in a shared object, and the </a:t>
            </a:r>
            <a:r>
              <a:rPr lang="en-US" altLang="en-US" sz="2300" dirty="0">
                <a:solidFill>
                  <a:srgbClr val="0000FF"/>
                </a:solidFill>
              </a:rPr>
              <a:t>consumer</a:t>
            </a:r>
            <a:r>
              <a:rPr lang="en-US" altLang="en-US" sz="2300" dirty="0">
                <a:solidFill>
                  <a:srgbClr val="000000"/>
                </a:solidFill>
              </a:rPr>
              <a:t> portion of the application </a:t>
            </a:r>
            <a:r>
              <a:rPr lang="en-US" altLang="en-US" sz="2300" i="1" dirty="0">
                <a:solidFill>
                  <a:srgbClr val="000000"/>
                </a:solidFill>
              </a:rPr>
              <a:t>reads data from the shared object.</a:t>
            </a:r>
          </a:p>
          <a:p>
            <a:pPr eaLnBrk="1" hangingPunct="1">
              <a:lnSpc>
                <a:spcPct val="80000"/>
              </a:lnSpc>
            </a:pPr>
            <a:r>
              <a:rPr lang="en-US" altLang="en-US" sz="2300" dirty="0">
                <a:solidFill>
                  <a:srgbClr val="000000"/>
                </a:solidFill>
              </a:rPr>
              <a:t>A </a:t>
            </a:r>
            <a:r>
              <a:rPr lang="en-US" altLang="en-US" sz="2300" dirty="0">
                <a:solidFill>
                  <a:srgbClr val="0000FF"/>
                </a:solidFill>
              </a:rPr>
              <a:t>producer thread</a:t>
            </a:r>
            <a:r>
              <a:rPr lang="en-US" altLang="en-US" sz="2300" dirty="0">
                <a:solidFill>
                  <a:srgbClr val="000000"/>
                </a:solidFill>
              </a:rPr>
              <a:t> generates data and places it in a shared object called a </a:t>
            </a:r>
            <a:r>
              <a:rPr lang="en-US" altLang="en-US" sz="2300" dirty="0">
                <a:solidFill>
                  <a:srgbClr val="0000FF"/>
                </a:solidFill>
              </a:rPr>
              <a:t>buffer</a:t>
            </a:r>
            <a:r>
              <a:rPr lang="en-US" altLang="en-US" sz="2300" dirty="0">
                <a:solidFill>
                  <a:srgbClr val="000000"/>
                </a:solidFill>
              </a:rPr>
              <a:t>.</a:t>
            </a:r>
          </a:p>
          <a:p>
            <a:pPr eaLnBrk="1" hangingPunct="1">
              <a:lnSpc>
                <a:spcPct val="80000"/>
              </a:lnSpc>
            </a:pPr>
            <a:r>
              <a:rPr lang="en-US" altLang="en-US" sz="2300" dirty="0">
                <a:solidFill>
                  <a:srgbClr val="000000"/>
                </a:solidFill>
              </a:rPr>
              <a:t>A </a:t>
            </a:r>
            <a:r>
              <a:rPr lang="en-US" altLang="en-US" sz="2300" dirty="0">
                <a:solidFill>
                  <a:srgbClr val="0000FF"/>
                </a:solidFill>
              </a:rPr>
              <a:t>consumer thread</a:t>
            </a:r>
            <a:r>
              <a:rPr lang="en-US" altLang="en-US" sz="2300" dirty="0">
                <a:solidFill>
                  <a:srgbClr val="000000"/>
                </a:solidFill>
              </a:rPr>
              <a:t> reads data from the buffer.</a:t>
            </a:r>
          </a:p>
          <a:p>
            <a:pPr eaLnBrk="1" hangingPunct="1">
              <a:lnSpc>
                <a:spcPct val="80000"/>
              </a:lnSpc>
            </a:pPr>
            <a:r>
              <a:rPr lang="en-US" altLang="en-US" sz="2300" dirty="0">
                <a:solidFill>
                  <a:srgbClr val="000000"/>
                </a:solidFill>
              </a:rPr>
              <a:t>This relationship requires synchronization to ensure that values are produced and consumed properly.</a:t>
            </a:r>
          </a:p>
          <a:p>
            <a:pPr eaLnBrk="1" hangingPunct="1">
              <a:lnSpc>
                <a:spcPct val="80000"/>
              </a:lnSpc>
            </a:pPr>
            <a:r>
              <a:rPr lang="en-US" altLang="en-US" sz="2300" dirty="0">
                <a:solidFill>
                  <a:srgbClr val="000000"/>
                </a:solidFill>
              </a:rPr>
              <a:t>Operations on the buffer data shared by a producer and consumer thread are also </a:t>
            </a:r>
            <a:r>
              <a:rPr lang="en-US" altLang="en-US" sz="2300" dirty="0">
                <a:solidFill>
                  <a:srgbClr val="0000FF"/>
                </a:solidFill>
              </a:rPr>
              <a:t>state dependent</a:t>
            </a:r>
            <a:r>
              <a:rPr lang="en-US" altLang="en-US" sz="2300" dirty="0">
                <a:solidFill>
                  <a:srgbClr val="000000"/>
                </a:solidFill>
              </a:rPr>
              <a:t>—the operations should proceed only if the buffer is in the correct state.</a:t>
            </a:r>
          </a:p>
          <a:p>
            <a:pPr eaLnBrk="1" hangingPunct="1">
              <a:lnSpc>
                <a:spcPct val="80000"/>
              </a:lnSpc>
            </a:pPr>
            <a:r>
              <a:rPr lang="en-US" altLang="en-US" sz="2300" dirty="0">
                <a:solidFill>
                  <a:srgbClr val="000000"/>
                </a:solidFill>
              </a:rPr>
              <a:t>If the buffer is in a not-full state, the producer may produce; if the buffer is in a not-empty state, the consumer may consume.</a:t>
            </a:r>
          </a:p>
        </p:txBody>
      </p:sp>
      <p:sp>
        <p:nvSpPr>
          <p:cNvPr id="4" name="Footer Placeholder 3">
            <a:extLst>
              <a:ext uri="{FF2B5EF4-FFF2-40B4-BE49-F238E27FC236}">
                <a16:creationId xmlns:a16="http://schemas.microsoft.com/office/drawing/2014/main" id="{CC1ECC14-1EB3-413D-A5E3-0A44BA72FB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12415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5">
            <a:extLst>
              <a:ext uri="{FF2B5EF4-FFF2-40B4-BE49-F238E27FC236}">
                <a16:creationId xmlns:a16="http://schemas.microsoft.com/office/drawing/2014/main" id="{887DBE96-931E-4A18-8A8C-F16F6E522F6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0763"/>
            <a:ext cx="12192000" cy="4816475"/>
          </a:xfrm>
          <a:prstGeom prst="rect">
            <a:avLst/>
          </a:prstGeom>
        </p:spPr>
      </p:pic>
      <p:sp>
        <p:nvSpPr>
          <p:cNvPr id="4" name="Footer Placeholder 3">
            <a:extLst>
              <a:ext uri="{FF2B5EF4-FFF2-40B4-BE49-F238E27FC236}">
                <a16:creationId xmlns:a16="http://schemas.microsoft.com/office/drawing/2014/main" id="{544BCAD6-517B-4F72-BD44-7D0824539AE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04091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6">
            <a:extLst>
              <a:ext uri="{FF2B5EF4-FFF2-40B4-BE49-F238E27FC236}">
                <a16:creationId xmlns:a16="http://schemas.microsoft.com/office/drawing/2014/main" id="{0E841B4E-C12A-49A8-8E3F-D5D3CC15F8B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41325"/>
            <a:ext cx="12192000" cy="5975350"/>
          </a:xfrm>
          <a:prstGeom prst="rect">
            <a:avLst/>
          </a:prstGeom>
        </p:spPr>
      </p:pic>
      <p:sp>
        <p:nvSpPr>
          <p:cNvPr id="4" name="Footer Placeholder 3">
            <a:extLst>
              <a:ext uri="{FF2B5EF4-FFF2-40B4-BE49-F238E27FC236}">
                <a16:creationId xmlns:a16="http://schemas.microsoft.com/office/drawing/2014/main" id="{B71008A6-6AED-4338-9D1C-24F4EF65FC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95136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7">
            <a:extLst>
              <a:ext uri="{FF2B5EF4-FFF2-40B4-BE49-F238E27FC236}">
                <a16:creationId xmlns:a16="http://schemas.microsoft.com/office/drawing/2014/main" id="{D3C35758-8E28-47F2-A48B-C104D8597B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58863" y="0"/>
            <a:ext cx="10072687" cy="6858000"/>
          </a:xfrm>
          <a:prstGeom prst="rect">
            <a:avLst/>
          </a:prstGeom>
        </p:spPr>
      </p:pic>
      <p:sp>
        <p:nvSpPr>
          <p:cNvPr id="4" name="Footer Placeholder 3">
            <a:extLst>
              <a:ext uri="{FF2B5EF4-FFF2-40B4-BE49-F238E27FC236}">
                <a16:creationId xmlns:a16="http://schemas.microsoft.com/office/drawing/2014/main" id="{87D9BF04-70F5-475B-8D58-697D3BAC2EC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01846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8">
            <a:extLst>
              <a:ext uri="{FF2B5EF4-FFF2-40B4-BE49-F238E27FC236}">
                <a16:creationId xmlns:a16="http://schemas.microsoft.com/office/drawing/2014/main" id="{62D80CEE-CC8C-40A8-9B57-0BBC47EE9E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41325"/>
            <a:ext cx="12192000" cy="5975350"/>
          </a:xfrm>
          <a:prstGeom prst="rect">
            <a:avLst/>
          </a:prstGeom>
        </p:spPr>
      </p:pic>
      <p:sp>
        <p:nvSpPr>
          <p:cNvPr id="4" name="Footer Placeholder 3">
            <a:extLst>
              <a:ext uri="{FF2B5EF4-FFF2-40B4-BE49-F238E27FC236}">
                <a16:creationId xmlns:a16="http://schemas.microsoft.com/office/drawing/2014/main" id="{6AF8DB28-D4A8-423D-A61A-CC953287661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65058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39">
            <a:extLst>
              <a:ext uri="{FF2B5EF4-FFF2-40B4-BE49-F238E27FC236}">
                <a16:creationId xmlns:a16="http://schemas.microsoft.com/office/drawing/2014/main" id="{6AABE595-B70A-4228-8565-969A69714F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58863" y="0"/>
            <a:ext cx="10072687" cy="6858000"/>
          </a:xfrm>
          <a:prstGeom prst="rect">
            <a:avLst/>
          </a:prstGeom>
        </p:spPr>
      </p:pic>
      <p:sp>
        <p:nvSpPr>
          <p:cNvPr id="4" name="Footer Placeholder 3">
            <a:extLst>
              <a:ext uri="{FF2B5EF4-FFF2-40B4-BE49-F238E27FC236}">
                <a16:creationId xmlns:a16="http://schemas.microsoft.com/office/drawing/2014/main" id="{B825465E-78C2-4E99-9933-F376896FC44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25310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0">
            <a:extLst>
              <a:ext uri="{FF2B5EF4-FFF2-40B4-BE49-F238E27FC236}">
                <a16:creationId xmlns:a16="http://schemas.microsoft.com/office/drawing/2014/main" id="{2A5438D7-A78E-4808-9D1D-6C12D369703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4713" y="0"/>
            <a:ext cx="10440987" cy="6858000"/>
          </a:xfrm>
          <a:prstGeom prst="rect">
            <a:avLst/>
          </a:prstGeom>
        </p:spPr>
      </p:pic>
      <p:sp>
        <p:nvSpPr>
          <p:cNvPr id="4" name="Footer Placeholder 3">
            <a:extLst>
              <a:ext uri="{FF2B5EF4-FFF2-40B4-BE49-F238E27FC236}">
                <a16:creationId xmlns:a16="http://schemas.microsoft.com/office/drawing/2014/main" id="{1E6C0AA4-3D59-445B-A9AB-3F3512F0C8F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03656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7">
            <a:extLst>
              <a:ext uri="{FF2B5EF4-FFF2-40B4-BE49-F238E27FC236}">
                <a16:creationId xmlns:a16="http://schemas.microsoft.com/office/drawing/2014/main" id="{03679B17-AABA-4733-8C92-2ED273EE81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20763" y="0"/>
            <a:ext cx="10150475" cy="6858000"/>
          </a:xfrm>
          <a:prstGeom prst="rect">
            <a:avLst/>
          </a:prstGeom>
        </p:spPr>
      </p:pic>
      <p:sp>
        <p:nvSpPr>
          <p:cNvPr id="4" name="Footer Placeholder 3">
            <a:extLst>
              <a:ext uri="{FF2B5EF4-FFF2-40B4-BE49-F238E27FC236}">
                <a16:creationId xmlns:a16="http://schemas.microsoft.com/office/drawing/2014/main" id="{6569BF01-A7B9-4719-9D42-09F0C159B33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77202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1">
            <a:extLst>
              <a:ext uri="{FF2B5EF4-FFF2-40B4-BE49-F238E27FC236}">
                <a16:creationId xmlns:a16="http://schemas.microsoft.com/office/drawing/2014/main" id="{6ADF8E09-89D4-4C40-849C-CF59FBA0E2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20725" y="0"/>
            <a:ext cx="10750550" cy="6858000"/>
          </a:xfrm>
          <a:prstGeom prst="rect">
            <a:avLst/>
          </a:prstGeom>
        </p:spPr>
      </p:pic>
      <p:sp>
        <p:nvSpPr>
          <p:cNvPr id="4" name="Footer Placeholder 3">
            <a:extLst>
              <a:ext uri="{FF2B5EF4-FFF2-40B4-BE49-F238E27FC236}">
                <a16:creationId xmlns:a16="http://schemas.microsoft.com/office/drawing/2014/main" id="{57572E4C-0FD7-42B0-BA08-23B1EF7EE92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25540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2">
            <a:extLst>
              <a:ext uri="{FF2B5EF4-FFF2-40B4-BE49-F238E27FC236}">
                <a16:creationId xmlns:a16="http://schemas.microsoft.com/office/drawing/2014/main" id="{933DB799-D967-4945-A3C0-763F4CF889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01675"/>
            <a:ext cx="12192000" cy="5453063"/>
          </a:xfrm>
          <a:prstGeom prst="rect">
            <a:avLst/>
          </a:prstGeom>
        </p:spPr>
      </p:pic>
      <p:sp>
        <p:nvSpPr>
          <p:cNvPr id="4" name="Footer Placeholder 3">
            <a:extLst>
              <a:ext uri="{FF2B5EF4-FFF2-40B4-BE49-F238E27FC236}">
                <a16:creationId xmlns:a16="http://schemas.microsoft.com/office/drawing/2014/main" id="{54835DB9-9E6A-49D7-8CA4-627B66E5BF0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09628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3">
            <a:extLst>
              <a:ext uri="{FF2B5EF4-FFF2-40B4-BE49-F238E27FC236}">
                <a16:creationId xmlns:a16="http://schemas.microsoft.com/office/drawing/2014/main" id="{2390C51D-5542-4C8A-BFE0-3010AC12AB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30263" y="0"/>
            <a:ext cx="10529887" cy="6858000"/>
          </a:xfrm>
          <a:prstGeom prst="rect">
            <a:avLst/>
          </a:prstGeom>
        </p:spPr>
      </p:pic>
      <p:sp>
        <p:nvSpPr>
          <p:cNvPr id="4" name="Footer Placeholder 3">
            <a:extLst>
              <a:ext uri="{FF2B5EF4-FFF2-40B4-BE49-F238E27FC236}">
                <a16:creationId xmlns:a16="http://schemas.microsoft.com/office/drawing/2014/main" id="{69C0D4C8-04E2-4D59-9379-7743C2B3913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77357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4">
            <a:extLst>
              <a:ext uri="{FF2B5EF4-FFF2-40B4-BE49-F238E27FC236}">
                <a16:creationId xmlns:a16="http://schemas.microsoft.com/office/drawing/2014/main" id="{93BFCEC0-D5E6-4DDB-BBE7-B49ABDA7EAD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20738"/>
            <a:ext cx="12192000" cy="5216525"/>
          </a:xfrm>
          <a:prstGeom prst="rect">
            <a:avLst/>
          </a:prstGeom>
        </p:spPr>
      </p:pic>
      <p:sp>
        <p:nvSpPr>
          <p:cNvPr id="4" name="Footer Placeholder 3">
            <a:extLst>
              <a:ext uri="{FF2B5EF4-FFF2-40B4-BE49-F238E27FC236}">
                <a16:creationId xmlns:a16="http://schemas.microsoft.com/office/drawing/2014/main" id="{E346D4AD-B2B7-4F83-83FB-DF85A198202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51354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5">
            <a:extLst>
              <a:ext uri="{FF2B5EF4-FFF2-40B4-BE49-F238E27FC236}">
                <a16:creationId xmlns:a16="http://schemas.microsoft.com/office/drawing/2014/main" id="{073D8C5A-A2E3-4590-B590-6661A41D42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30263" y="0"/>
            <a:ext cx="10529887" cy="6858000"/>
          </a:xfrm>
          <a:prstGeom prst="rect">
            <a:avLst/>
          </a:prstGeom>
        </p:spPr>
      </p:pic>
      <p:sp>
        <p:nvSpPr>
          <p:cNvPr id="4" name="Footer Placeholder 3">
            <a:extLst>
              <a:ext uri="{FF2B5EF4-FFF2-40B4-BE49-F238E27FC236}">
                <a16:creationId xmlns:a16="http://schemas.microsoft.com/office/drawing/2014/main" id="{43A720D1-F4AD-4CA3-B32D-3AEF06C1BDA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2601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6">
            <a:extLst>
              <a:ext uri="{FF2B5EF4-FFF2-40B4-BE49-F238E27FC236}">
                <a16:creationId xmlns:a16="http://schemas.microsoft.com/office/drawing/2014/main" id="{2E88CB42-FC5A-4727-A46D-D3EBB29FDD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20738"/>
            <a:ext cx="12192000" cy="5216525"/>
          </a:xfrm>
          <a:prstGeom prst="rect">
            <a:avLst/>
          </a:prstGeom>
        </p:spPr>
      </p:pic>
      <p:sp>
        <p:nvSpPr>
          <p:cNvPr id="4" name="Footer Placeholder 3">
            <a:extLst>
              <a:ext uri="{FF2B5EF4-FFF2-40B4-BE49-F238E27FC236}">
                <a16:creationId xmlns:a16="http://schemas.microsoft.com/office/drawing/2014/main" id="{4CB01C1A-403B-4F41-B34A-57153FBB53F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13246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7">
            <a:extLst>
              <a:ext uri="{FF2B5EF4-FFF2-40B4-BE49-F238E27FC236}">
                <a16:creationId xmlns:a16="http://schemas.microsoft.com/office/drawing/2014/main" id="{18603D05-22D4-479A-BDD9-54E62EF52C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35150"/>
            <a:ext cx="12192000" cy="3186113"/>
          </a:xfrm>
          <a:prstGeom prst="rect">
            <a:avLst/>
          </a:prstGeom>
        </p:spPr>
      </p:pic>
      <p:sp>
        <p:nvSpPr>
          <p:cNvPr id="4" name="Footer Placeholder 3">
            <a:extLst>
              <a:ext uri="{FF2B5EF4-FFF2-40B4-BE49-F238E27FC236}">
                <a16:creationId xmlns:a16="http://schemas.microsoft.com/office/drawing/2014/main" id="{FE190304-52BC-42F9-AA3A-D809AE8832A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49822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7E5E-B9F4-4EFE-BCCE-37178A4619CA}"/>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23.6  </a:t>
            </a:r>
            <a:r>
              <a:rPr lang="en-US" dirty="0">
                <a:solidFill>
                  <a:srgbClr val="3380E6"/>
                </a:solidFill>
                <a:latin typeface="Calibri" panose="020F0502020204030204" pitchFamily="34" charset="0"/>
              </a:rPr>
              <a:t>Producer/Consumer Relationship: </a:t>
            </a:r>
            <a:r>
              <a:rPr lang="en-US" dirty="0" err="1">
                <a:solidFill>
                  <a:srgbClr val="3380E6"/>
                </a:solidFill>
                <a:latin typeface="Consolas" panose="020B0609020204030204" pitchFamily="49" charset="0"/>
              </a:rPr>
              <a:t>ArrayBlockingQueue</a:t>
            </a:r>
            <a:endParaRPr lang="en-US" dirty="0">
              <a:solidFill>
                <a:srgbClr val="3380E6"/>
              </a:solidFill>
              <a:latin typeface="Consolas" panose="020B0609020204030204" pitchFamily="49" charset="0"/>
            </a:endParaRPr>
          </a:p>
        </p:txBody>
      </p:sp>
      <p:sp>
        <p:nvSpPr>
          <p:cNvPr id="81923" name="Text Placeholder 2">
            <a:extLst>
              <a:ext uri="{FF2B5EF4-FFF2-40B4-BE49-F238E27FC236}">
                <a16:creationId xmlns:a16="http://schemas.microsoft.com/office/drawing/2014/main" id="{C93AA446-16B4-429D-AFB5-B8D3A7E77BBA}"/>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The best way to synchronize producer and consumer threads is to use classes from Java’s </a:t>
            </a:r>
            <a:r>
              <a:rPr lang="en-US" altLang="en-US" sz="2500" dirty="0" err="1">
                <a:solidFill>
                  <a:srgbClr val="000000"/>
                </a:solidFill>
                <a:latin typeface="Consolas" panose="020B0609020204030204" pitchFamily="49" charset="0"/>
              </a:rPr>
              <a:t>java.util.concurrent</a:t>
            </a:r>
            <a:r>
              <a:rPr lang="en-US" altLang="en-US" sz="2500" dirty="0">
                <a:solidFill>
                  <a:srgbClr val="000000"/>
                </a:solidFill>
              </a:rPr>
              <a:t> package that </a:t>
            </a:r>
            <a:r>
              <a:rPr lang="en-US" altLang="en-US" sz="2500" i="1" dirty="0">
                <a:solidFill>
                  <a:srgbClr val="000000"/>
                </a:solidFill>
              </a:rPr>
              <a:t>encapsulate the synchronization for you.</a:t>
            </a:r>
          </a:p>
          <a:p>
            <a:pPr eaLnBrk="1" hangingPunct="1">
              <a:lnSpc>
                <a:spcPct val="80000"/>
              </a:lnSpc>
            </a:pPr>
            <a:r>
              <a:rPr lang="en-US" altLang="en-US" sz="2500" dirty="0">
                <a:solidFill>
                  <a:srgbClr val="000000"/>
                </a:solidFill>
              </a:rPr>
              <a:t>Java includes the class </a:t>
            </a:r>
            <a:r>
              <a:rPr lang="en-US" altLang="en-US" sz="2500" dirty="0" err="1">
                <a:solidFill>
                  <a:srgbClr val="0000FF"/>
                </a:solidFill>
                <a:latin typeface="Consolas" panose="020B0609020204030204" pitchFamily="49" charset="0"/>
              </a:rPr>
              <a:t>ArrayBlockingQueue</a:t>
            </a:r>
            <a:r>
              <a:rPr lang="en-US" altLang="en-US" sz="2500" dirty="0">
                <a:solidFill>
                  <a:srgbClr val="0000FF"/>
                </a:solidFill>
                <a:latin typeface="Consolas" panose="020B0609020204030204" pitchFamily="49" charset="0"/>
              </a:rPr>
              <a:t>-</a:t>
            </a:r>
            <a:r>
              <a:rPr lang="en-US" altLang="en-US" sz="2500" dirty="0">
                <a:solidFill>
                  <a:srgbClr val="000000"/>
                </a:solidFill>
              </a:rPr>
              <a:t> (from package </a:t>
            </a:r>
            <a:r>
              <a:rPr lang="en-US" altLang="en-US" sz="2500" dirty="0" err="1">
                <a:solidFill>
                  <a:srgbClr val="000000"/>
                </a:solidFill>
                <a:latin typeface="Consolas" panose="020B0609020204030204" pitchFamily="49" charset="0"/>
              </a:rPr>
              <a:t>java.util.concurrent</a:t>
            </a:r>
            <a:r>
              <a:rPr lang="en-US" altLang="en-US" sz="2500" dirty="0">
                <a:solidFill>
                  <a:srgbClr val="000000"/>
                </a:solidFill>
              </a:rPr>
              <a:t>)—a fully implemented, </a:t>
            </a:r>
            <a:r>
              <a:rPr lang="en-US" altLang="en-US" sz="2500" i="1" dirty="0">
                <a:solidFill>
                  <a:srgbClr val="000000"/>
                </a:solidFill>
              </a:rPr>
              <a:t>thread-safe buffer class </a:t>
            </a:r>
            <a:r>
              <a:rPr lang="en-US" altLang="en-US" sz="2500" dirty="0">
                <a:solidFill>
                  <a:srgbClr val="000000"/>
                </a:solidFill>
              </a:rPr>
              <a:t>that implements interface </a:t>
            </a:r>
            <a:r>
              <a:rPr lang="en-US" altLang="en-US" sz="2500" dirty="0" err="1">
                <a:solidFill>
                  <a:srgbClr val="0000FF"/>
                </a:solidFill>
                <a:latin typeface="Consolas" panose="020B0609020204030204" pitchFamily="49" charset="0"/>
              </a:rPr>
              <a:t>BlockingQueue</a:t>
            </a:r>
            <a:r>
              <a:rPr lang="en-US" altLang="en-US" sz="2500" dirty="0">
                <a:solidFill>
                  <a:srgbClr val="000000"/>
                </a:solidFill>
              </a:rPr>
              <a:t>.</a:t>
            </a:r>
          </a:p>
          <a:p>
            <a:pPr eaLnBrk="1" hangingPunct="1">
              <a:lnSpc>
                <a:spcPct val="80000"/>
              </a:lnSpc>
            </a:pPr>
            <a:r>
              <a:rPr lang="en-US" altLang="en-US" sz="2500" dirty="0">
                <a:solidFill>
                  <a:srgbClr val="000000"/>
                </a:solidFill>
              </a:rPr>
              <a:t>Declares methods </a:t>
            </a:r>
            <a:r>
              <a:rPr lang="en-US" altLang="en-US" sz="2500" dirty="0">
                <a:solidFill>
                  <a:srgbClr val="0000FF"/>
                </a:solidFill>
                <a:latin typeface="Consolas" panose="020B0609020204030204" pitchFamily="49" charset="0"/>
              </a:rPr>
              <a:t>put</a:t>
            </a:r>
            <a:r>
              <a:rPr lang="en-US" altLang="en-US" sz="2500" dirty="0">
                <a:solidFill>
                  <a:srgbClr val="000000"/>
                </a:solidFill>
              </a:rPr>
              <a:t> and </a:t>
            </a:r>
            <a:r>
              <a:rPr lang="en-US" altLang="en-US" sz="2500" dirty="0">
                <a:solidFill>
                  <a:srgbClr val="0000FF"/>
                </a:solidFill>
                <a:latin typeface="Consolas" panose="020B0609020204030204" pitchFamily="49" charset="0"/>
              </a:rPr>
              <a:t>take</a:t>
            </a:r>
            <a:r>
              <a:rPr lang="en-US" altLang="en-US" sz="2500" dirty="0">
                <a:solidFill>
                  <a:srgbClr val="000000"/>
                </a:solidFill>
              </a:rPr>
              <a:t>, the blocking equivalents of </a:t>
            </a:r>
            <a:r>
              <a:rPr lang="en-US" altLang="en-US" sz="2500" dirty="0">
                <a:solidFill>
                  <a:srgbClr val="000000"/>
                </a:solidFill>
                <a:latin typeface="Consolas" panose="020B0609020204030204" pitchFamily="49" charset="0"/>
              </a:rPr>
              <a:t>Queue</a:t>
            </a:r>
            <a:r>
              <a:rPr lang="en-US" altLang="en-US" sz="2500" dirty="0">
                <a:solidFill>
                  <a:srgbClr val="000000"/>
                </a:solidFill>
              </a:rPr>
              <a:t> methods </a:t>
            </a:r>
            <a:r>
              <a:rPr lang="en-US" altLang="en-US" sz="2500" dirty="0">
                <a:solidFill>
                  <a:srgbClr val="000000"/>
                </a:solidFill>
                <a:latin typeface="Consolas" panose="020B0609020204030204" pitchFamily="49" charset="0"/>
              </a:rPr>
              <a:t>offer</a:t>
            </a:r>
            <a:r>
              <a:rPr lang="en-US" altLang="en-US" sz="2500" dirty="0">
                <a:solidFill>
                  <a:srgbClr val="000000"/>
                </a:solidFill>
              </a:rPr>
              <a:t> and </a:t>
            </a:r>
            <a:r>
              <a:rPr lang="en-US" altLang="en-US" sz="2500" dirty="0">
                <a:solidFill>
                  <a:srgbClr val="000000"/>
                </a:solidFill>
                <a:latin typeface="Consolas" panose="020B0609020204030204" pitchFamily="49" charset="0"/>
              </a:rPr>
              <a:t>poll</a:t>
            </a:r>
            <a:r>
              <a:rPr lang="en-US" altLang="en-US" sz="2500" dirty="0">
                <a:solidFill>
                  <a:srgbClr val="000000"/>
                </a:solidFill>
              </a:rPr>
              <a:t>, respectively.</a:t>
            </a:r>
          </a:p>
          <a:p>
            <a:pPr eaLnBrk="1" hangingPunct="1">
              <a:lnSpc>
                <a:spcPct val="80000"/>
              </a:lnSpc>
            </a:pPr>
            <a:r>
              <a:rPr lang="en-US" altLang="en-US" sz="2500" dirty="0">
                <a:solidFill>
                  <a:srgbClr val="000000"/>
                </a:solidFill>
              </a:rPr>
              <a:t>Method </a:t>
            </a:r>
            <a:r>
              <a:rPr lang="en-US" altLang="en-US" sz="2500" dirty="0">
                <a:solidFill>
                  <a:srgbClr val="000000"/>
                </a:solidFill>
                <a:latin typeface="Consolas" panose="020B0609020204030204" pitchFamily="49" charset="0"/>
              </a:rPr>
              <a:t>put</a:t>
            </a:r>
            <a:r>
              <a:rPr lang="en-US" altLang="en-US" sz="2500" dirty="0">
                <a:solidFill>
                  <a:srgbClr val="000000"/>
                </a:solidFill>
              </a:rPr>
              <a:t> places an element at the end of the </a:t>
            </a:r>
            <a:r>
              <a:rPr lang="en-US" altLang="en-US" sz="2500" dirty="0" err="1">
                <a:solidFill>
                  <a:srgbClr val="000000"/>
                </a:solidFill>
                <a:latin typeface="Consolas" panose="020B0609020204030204" pitchFamily="49" charset="0"/>
              </a:rPr>
              <a:t>BlockingQueue</a:t>
            </a:r>
            <a:r>
              <a:rPr lang="en-US" altLang="en-US" sz="2500" dirty="0">
                <a:solidFill>
                  <a:srgbClr val="000000"/>
                </a:solidFill>
              </a:rPr>
              <a:t>, waiting if the queue is full.</a:t>
            </a:r>
          </a:p>
          <a:p>
            <a:pPr eaLnBrk="1" hangingPunct="1">
              <a:lnSpc>
                <a:spcPct val="80000"/>
              </a:lnSpc>
            </a:pPr>
            <a:r>
              <a:rPr lang="en-US" altLang="en-US" sz="2500" dirty="0">
                <a:solidFill>
                  <a:srgbClr val="000000"/>
                </a:solidFill>
              </a:rPr>
              <a:t>Method </a:t>
            </a:r>
            <a:r>
              <a:rPr lang="en-US" altLang="en-US" sz="2500" dirty="0">
                <a:solidFill>
                  <a:srgbClr val="000000"/>
                </a:solidFill>
                <a:latin typeface="Consolas" panose="020B0609020204030204" pitchFamily="49" charset="0"/>
              </a:rPr>
              <a:t>take</a:t>
            </a:r>
            <a:r>
              <a:rPr lang="en-US" altLang="en-US" sz="2500" dirty="0">
                <a:solidFill>
                  <a:srgbClr val="000000"/>
                </a:solidFill>
              </a:rPr>
              <a:t> removes an element from the head of the </a:t>
            </a:r>
            <a:r>
              <a:rPr lang="en-US" altLang="en-US" sz="2500" dirty="0" err="1">
                <a:solidFill>
                  <a:srgbClr val="000000"/>
                </a:solidFill>
                <a:latin typeface="Consolas" panose="020B0609020204030204" pitchFamily="49" charset="0"/>
              </a:rPr>
              <a:t>BlockingQueue</a:t>
            </a:r>
            <a:r>
              <a:rPr lang="en-US" altLang="en-US" sz="2500" dirty="0">
                <a:solidFill>
                  <a:srgbClr val="000000"/>
                </a:solidFill>
              </a:rPr>
              <a:t>, waiting if the queue is empty.</a:t>
            </a:r>
          </a:p>
        </p:txBody>
      </p:sp>
      <p:sp>
        <p:nvSpPr>
          <p:cNvPr id="4" name="Footer Placeholder 3">
            <a:extLst>
              <a:ext uri="{FF2B5EF4-FFF2-40B4-BE49-F238E27FC236}">
                <a16:creationId xmlns:a16="http://schemas.microsoft.com/office/drawing/2014/main" id="{44D50A41-BA31-48E7-83C8-F928FC06851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49079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8">
            <a:extLst>
              <a:ext uri="{FF2B5EF4-FFF2-40B4-BE49-F238E27FC236}">
                <a16:creationId xmlns:a16="http://schemas.microsoft.com/office/drawing/2014/main" id="{F565FEF0-2E64-41E2-B640-9BD8E924A1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4" name="Footer Placeholder 3">
            <a:extLst>
              <a:ext uri="{FF2B5EF4-FFF2-40B4-BE49-F238E27FC236}">
                <a16:creationId xmlns:a16="http://schemas.microsoft.com/office/drawing/2014/main" id="{5A056DE0-2420-4254-9BBE-50505980DEF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49407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49">
            <a:extLst>
              <a:ext uri="{FF2B5EF4-FFF2-40B4-BE49-F238E27FC236}">
                <a16:creationId xmlns:a16="http://schemas.microsoft.com/office/drawing/2014/main" id="{AAB235F2-AB1D-48E7-AEBD-0B03E1F088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44575"/>
            <a:ext cx="12192000" cy="4768850"/>
          </a:xfrm>
          <a:prstGeom prst="rect">
            <a:avLst/>
          </a:prstGeom>
        </p:spPr>
      </p:pic>
      <p:sp>
        <p:nvSpPr>
          <p:cNvPr id="4" name="Footer Placeholder 3">
            <a:extLst>
              <a:ext uri="{FF2B5EF4-FFF2-40B4-BE49-F238E27FC236}">
                <a16:creationId xmlns:a16="http://schemas.microsoft.com/office/drawing/2014/main" id="{CF32812D-FBD0-45F9-82B4-EC75FCD7A09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8088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E697-D89D-4FC3-BB8B-0312289BE9E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23.1  </a:t>
            </a:r>
            <a:r>
              <a:rPr lang="en-US" dirty="0">
                <a:solidFill>
                  <a:srgbClr val="3380E6"/>
                </a:solidFill>
                <a:latin typeface="Calibri" panose="020F0502020204030204" pitchFamily="34" charset="0"/>
              </a:rPr>
              <a:t>Introduction</a:t>
            </a:r>
          </a:p>
        </p:txBody>
      </p:sp>
      <p:sp>
        <p:nvSpPr>
          <p:cNvPr id="14339" name="Text Placeholder 2">
            <a:extLst>
              <a:ext uri="{FF2B5EF4-FFF2-40B4-BE49-F238E27FC236}">
                <a16:creationId xmlns:a16="http://schemas.microsoft.com/office/drawing/2014/main" id="{9023DDE6-F5A5-4936-8B9F-82E1A32C94D6}"/>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When we say that two tasks are operating concurrently, we mean that they’re both </a:t>
            </a:r>
            <a:r>
              <a:rPr lang="en-US" altLang="en-US" sz="2500" i="1" dirty="0">
                <a:solidFill>
                  <a:srgbClr val="000000"/>
                </a:solidFill>
              </a:rPr>
              <a:t>making progress </a:t>
            </a:r>
            <a:r>
              <a:rPr lang="en-US" altLang="en-US" sz="2500" dirty="0">
                <a:solidFill>
                  <a:srgbClr val="000000"/>
                </a:solidFill>
              </a:rPr>
              <a:t>at once. </a:t>
            </a:r>
          </a:p>
          <a:p>
            <a:pPr eaLnBrk="1" hangingPunct="1">
              <a:lnSpc>
                <a:spcPct val="90000"/>
              </a:lnSpc>
            </a:pPr>
            <a:r>
              <a:rPr lang="en-US" altLang="en-US" sz="2500" dirty="0">
                <a:solidFill>
                  <a:srgbClr val="000000"/>
                </a:solidFill>
              </a:rPr>
              <a:t>When we say that two tasks are operating </a:t>
            </a:r>
            <a:r>
              <a:rPr lang="en-US" altLang="en-US" sz="2500" dirty="0">
                <a:solidFill>
                  <a:srgbClr val="0000FF"/>
                </a:solidFill>
              </a:rPr>
              <a:t>in parallel</a:t>
            </a:r>
            <a:r>
              <a:rPr lang="en-US" altLang="en-US" sz="2500" dirty="0">
                <a:solidFill>
                  <a:srgbClr val="000000"/>
                </a:solidFill>
              </a:rPr>
              <a:t>, we mean that they’re executing  </a:t>
            </a:r>
            <a:r>
              <a:rPr lang="en-US" altLang="en-US" sz="2500" i="1" dirty="0">
                <a:solidFill>
                  <a:srgbClr val="000000"/>
                </a:solidFill>
              </a:rPr>
              <a:t>simultaneously</a:t>
            </a:r>
            <a:r>
              <a:rPr lang="en-US" altLang="en-US" sz="2500" dirty="0">
                <a:solidFill>
                  <a:srgbClr val="000000"/>
                </a:solidFill>
              </a:rPr>
              <a:t>. </a:t>
            </a:r>
          </a:p>
          <a:p>
            <a:pPr eaLnBrk="1" hangingPunct="1">
              <a:lnSpc>
                <a:spcPct val="90000"/>
              </a:lnSpc>
            </a:pPr>
            <a:r>
              <a:rPr lang="en-US" altLang="en-US" sz="2500" dirty="0">
                <a:solidFill>
                  <a:srgbClr val="000000"/>
                </a:solidFill>
              </a:rPr>
              <a:t>Java makes concurrency available to you through the language and APIs.</a:t>
            </a:r>
          </a:p>
          <a:p>
            <a:pPr eaLnBrk="1" hangingPunct="1">
              <a:lnSpc>
                <a:spcPct val="90000"/>
              </a:lnSpc>
            </a:pPr>
            <a:r>
              <a:rPr lang="en-US" altLang="en-US" sz="2500" dirty="0">
                <a:solidFill>
                  <a:srgbClr val="000000"/>
                </a:solidFill>
              </a:rPr>
              <a:t>You specify that an application contains separate </a:t>
            </a:r>
            <a:r>
              <a:rPr lang="en-US" altLang="en-US" sz="2500" dirty="0">
                <a:solidFill>
                  <a:srgbClr val="0000FF"/>
                </a:solidFill>
              </a:rPr>
              <a:t>threads of execution</a:t>
            </a:r>
          </a:p>
          <a:p>
            <a:pPr lvl="1" eaLnBrk="1" hangingPunct="1">
              <a:lnSpc>
                <a:spcPct val="90000"/>
              </a:lnSpc>
            </a:pPr>
            <a:r>
              <a:rPr lang="en-US" altLang="en-US" sz="2100" dirty="0">
                <a:solidFill>
                  <a:srgbClr val="000000"/>
                </a:solidFill>
              </a:rPr>
              <a:t>each thread has its own method-call stack and program counter</a:t>
            </a:r>
          </a:p>
          <a:p>
            <a:pPr lvl="1" eaLnBrk="1" hangingPunct="1">
              <a:lnSpc>
                <a:spcPct val="90000"/>
              </a:lnSpc>
            </a:pPr>
            <a:r>
              <a:rPr lang="en-US" altLang="en-US" sz="2100" dirty="0">
                <a:solidFill>
                  <a:srgbClr val="000000"/>
                </a:solidFill>
              </a:rPr>
              <a:t>can execute concurrently with other threads while sharing application-wide resources such as memory and file handles.</a:t>
            </a:r>
          </a:p>
          <a:p>
            <a:pPr eaLnBrk="1" hangingPunct="1">
              <a:lnSpc>
                <a:spcPct val="90000"/>
              </a:lnSpc>
            </a:pPr>
            <a:r>
              <a:rPr lang="en-US" altLang="en-US" sz="2500" dirty="0">
                <a:solidFill>
                  <a:srgbClr val="000000"/>
                </a:solidFill>
              </a:rPr>
              <a:t>This capability is called </a:t>
            </a:r>
            <a:r>
              <a:rPr lang="en-US" altLang="en-US" sz="2500" dirty="0">
                <a:solidFill>
                  <a:srgbClr val="0000FF"/>
                </a:solidFill>
              </a:rPr>
              <a:t>multithreading</a:t>
            </a:r>
            <a:r>
              <a:rPr lang="en-US" altLang="en-US" sz="2500" dirty="0">
                <a:solidFill>
                  <a:srgbClr val="000000"/>
                </a:solidFill>
              </a:rPr>
              <a:t>.</a:t>
            </a:r>
          </a:p>
        </p:txBody>
      </p:sp>
      <p:sp>
        <p:nvSpPr>
          <p:cNvPr id="4" name="Footer Placeholder 3">
            <a:extLst>
              <a:ext uri="{FF2B5EF4-FFF2-40B4-BE49-F238E27FC236}">
                <a16:creationId xmlns:a16="http://schemas.microsoft.com/office/drawing/2014/main" id="{FA13D47F-4CC7-4D5A-AA14-FEF159B490C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41370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0">
            <a:extLst>
              <a:ext uri="{FF2B5EF4-FFF2-40B4-BE49-F238E27FC236}">
                <a16:creationId xmlns:a16="http://schemas.microsoft.com/office/drawing/2014/main" id="{6F90D984-B8E2-4ADC-BDCA-7BF2EFAD120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27138" y="0"/>
            <a:ext cx="9736137" cy="6858000"/>
          </a:xfrm>
          <a:prstGeom prst="rect">
            <a:avLst/>
          </a:prstGeom>
        </p:spPr>
      </p:pic>
      <p:sp>
        <p:nvSpPr>
          <p:cNvPr id="4" name="Footer Placeholder 3">
            <a:extLst>
              <a:ext uri="{FF2B5EF4-FFF2-40B4-BE49-F238E27FC236}">
                <a16:creationId xmlns:a16="http://schemas.microsoft.com/office/drawing/2014/main" id="{2188F338-CBC0-4EE4-8AC0-946DE3C0252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13994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1">
            <a:extLst>
              <a:ext uri="{FF2B5EF4-FFF2-40B4-BE49-F238E27FC236}">
                <a16:creationId xmlns:a16="http://schemas.microsoft.com/office/drawing/2014/main" id="{A8EC97D5-7847-4B2C-86ED-3DFF86D16E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87375" y="0"/>
            <a:ext cx="11015663" cy="6858000"/>
          </a:xfrm>
          <a:prstGeom prst="rect">
            <a:avLst/>
          </a:prstGeom>
        </p:spPr>
      </p:pic>
      <p:sp>
        <p:nvSpPr>
          <p:cNvPr id="4" name="Footer Placeholder 3">
            <a:extLst>
              <a:ext uri="{FF2B5EF4-FFF2-40B4-BE49-F238E27FC236}">
                <a16:creationId xmlns:a16="http://schemas.microsoft.com/office/drawing/2014/main" id="{98F3B8FA-FCBB-48C4-8166-DE86E6D6B7B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82921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2">
            <a:extLst>
              <a:ext uri="{FF2B5EF4-FFF2-40B4-BE49-F238E27FC236}">
                <a16:creationId xmlns:a16="http://schemas.microsoft.com/office/drawing/2014/main" id="{2A98012D-7B8D-4D9B-B1FA-3BA14E8204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4938"/>
            <a:ext cx="12192000" cy="4048125"/>
          </a:xfrm>
          <a:prstGeom prst="rect">
            <a:avLst/>
          </a:prstGeom>
        </p:spPr>
      </p:pic>
      <p:sp>
        <p:nvSpPr>
          <p:cNvPr id="4" name="Footer Placeholder 3">
            <a:extLst>
              <a:ext uri="{FF2B5EF4-FFF2-40B4-BE49-F238E27FC236}">
                <a16:creationId xmlns:a16="http://schemas.microsoft.com/office/drawing/2014/main" id="{BF923A26-2D44-4F7E-A0BA-CA1BC9FB5C0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29007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B7E1-995B-4FE4-AC05-1AFA0BC77724}"/>
              </a:ext>
            </a:extLst>
          </p:cNvPr>
          <p:cNvSpPr>
            <a:spLocks noGrp="1"/>
          </p:cNvSpPr>
          <p:nvPr>
            <p:ph type="title"/>
          </p:nvPr>
        </p:nvSpPr>
        <p:spPr/>
        <p:txBody>
          <a:bodyPr>
            <a:noAutofit/>
          </a:bodyPr>
          <a:lstStyle/>
          <a:p>
            <a:pPr fontAlgn="auto">
              <a:spcAft>
                <a:spcPts val="0"/>
              </a:spcAft>
              <a:defRPr/>
            </a:pPr>
            <a:r>
              <a:rPr lang="en-US" sz="2800" dirty="0">
                <a:solidFill>
                  <a:srgbClr val="24B5A1"/>
                </a:solidFill>
                <a:latin typeface="Calibri" panose="020F0502020204030204" pitchFamily="34" charset="0"/>
              </a:rPr>
              <a:t>23.7  </a:t>
            </a:r>
            <a:r>
              <a:rPr lang="en-US" sz="2800" dirty="0">
                <a:solidFill>
                  <a:srgbClr val="3380E6"/>
                </a:solidFill>
                <a:latin typeface="Calibri" panose="020F0502020204030204" pitchFamily="34" charset="0"/>
              </a:rPr>
              <a:t>(Advanced) Producer/Consumer Relationship with </a:t>
            </a:r>
            <a:r>
              <a:rPr lang="en-US" sz="2800" dirty="0">
                <a:solidFill>
                  <a:srgbClr val="3380E6"/>
                </a:solidFill>
                <a:latin typeface="Consolas" panose="020B0609020204030204" pitchFamily="49" charset="0"/>
              </a:rPr>
              <a:t>synchronized</a:t>
            </a:r>
            <a:r>
              <a:rPr lang="en-US" sz="2800" dirty="0">
                <a:solidFill>
                  <a:srgbClr val="3380E6"/>
                </a:solidFill>
                <a:latin typeface="Calibri" panose="020F0502020204030204" pitchFamily="34" charset="0"/>
              </a:rPr>
              <a:t>, </a:t>
            </a:r>
            <a:r>
              <a:rPr lang="en-US" sz="2800" dirty="0">
                <a:solidFill>
                  <a:srgbClr val="3380E6"/>
                </a:solidFill>
                <a:latin typeface="Consolas" panose="020B0609020204030204" pitchFamily="49" charset="0"/>
              </a:rPr>
              <a:t>wait</a:t>
            </a:r>
            <a:r>
              <a:rPr lang="en-US" sz="2800" dirty="0">
                <a:solidFill>
                  <a:srgbClr val="3380E6"/>
                </a:solidFill>
                <a:latin typeface="Calibri" panose="020F0502020204030204" pitchFamily="34" charset="0"/>
              </a:rPr>
              <a:t>, </a:t>
            </a:r>
            <a:r>
              <a:rPr lang="en-US" sz="2800" dirty="0">
                <a:solidFill>
                  <a:srgbClr val="3380E6"/>
                </a:solidFill>
                <a:latin typeface="Consolas" panose="020B0609020204030204" pitchFamily="49" charset="0"/>
              </a:rPr>
              <a:t>notify</a:t>
            </a:r>
            <a:r>
              <a:rPr lang="en-US" sz="2800" dirty="0">
                <a:solidFill>
                  <a:srgbClr val="3380E6"/>
                </a:solidFill>
                <a:latin typeface="Calibri" panose="020F0502020204030204" pitchFamily="34" charset="0"/>
              </a:rPr>
              <a:t> and </a:t>
            </a:r>
            <a:r>
              <a:rPr lang="en-US" sz="2800" dirty="0" err="1">
                <a:solidFill>
                  <a:srgbClr val="3380E6"/>
                </a:solidFill>
                <a:latin typeface="Consolas" panose="020B0609020204030204" pitchFamily="49" charset="0"/>
              </a:rPr>
              <a:t>notifyAll</a:t>
            </a:r>
            <a:endParaRPr lang="en-US" sz="2800" dirty="0">
              <a:solidFill>
                <a:srgbClr val="3380E6"/>
              </a:solidFill>
              <a:latin typeface="Consolas" panose="020B0609020204030204" pitchFamily="49" charset="0"/>
            </a:endParaRPr>
          </a:p>
        </p:txBody>
      </p:sp>
      <p:sp>
        <p:nvSpPr>
          <p:cNvPr id="88067" name="Text Placeholder 2">
            <a:extLst>
              <a:ext uri="{FF2B5EF4-FFF2-40B4-BE49-F238E27FC236}">
                <a16:creationId xmlns:a16="http://schemas.microsoft.com/office/drawing/2014/main" id="{E851E00C-18C2-4791-8A18-8E69BAD78E90}"/>
              </a:ext>
            </a:extLst>
          </p:cNvPr>
          <p:cNvSpPr>
            <a:spLocks noGrp="1"/>
          </p:cNvSpPr>
          <p:nvPr>
            <p:ph type="body" idx="1"/>
          </p:nvPr>
        </p:nvSpPr>
        <p:spPr/>
        <p:txBody>
          <a:bodyPr/>
          <a:lstStyle/>
          <a:p>
            <a:pPr eaLnBrk="1" hangingPunct="1"/>
            <a:r>
              <a:rPr lang="en-US" altLang="en-US" sz="2500" dirty="0">
                <a:solidFill>
                  <a:srgbClr val="000000"/>
                </a:solidFill>
              </a:rPr>
              <a:t>For educational purposes, we now explain how you can implement a shared buffer yourself using the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keyword and methods of class </a:t>
            </a:r>
            <a:r>
              <a:rPr lang="en-US" altLang="en-US" sz="2500" dirty="0">
                <a:solidFill>
                  <a:srgbClr val="000000"/>
                </a:solidFill>
                <a:latin typeface="Consolas" panose="020B0609020204030204" pitchFamily="49" charset="0"/>
              </a:rPr>
              <a:t>Object</a:t>
            </a:r>
            <a:r>
              <a:rPr lang="en-US" altLang="en-US" sz="2500" dirty="0">
                <a:solidFill>
                  <a:srgbClr val="000000"/>
                </a:solidFill>
              </a:rPr>
              <a:t>.</a:t>
            </a:r>
          </a:p>
          <a:p>
            <a:pPr eaLnBrk="1" hangingPunct="1"/>
            <a:r>
              <a:rPr lang="en-US" altLang="en-US" sz="2500" dirty="0">
                <a:solidFill>
                  <a:srgbClr val="000000"/>
                </a:solidFill>
              </a:rPr>
              <a:t>After identifying the shared mutable data and the synchronization policy (i.e., associating the data with a lock that guards it), the next step in synchronizing access to the buffer is to implement methods </a:t>
            </a:r>
            <a:r>
              <a:rPr lang="en-US" altLang="en-US" sz="2500" dirty="0" err="1">
                <a:solidFill>
                  <a:srgbClr val="000000"/>
                </a:solidFill>
                <a:latin typeface="Consolas" panose="020B0609020204030204" pitchFamily="49" charset="0"/>
              </a:rPr>
              <a:t>blockingGet</a:t>
            </a:r>
            <a:r>
              <a:rPr lang="en-US" altLang="en-US" sz="2500" dirty="0">
                <a:solidFill>
                  <a:srgbClr val="000000"/>
                </a:solidFill>
              </a:rPr>
              <a:t> and </a:t>
            </a:r>
            <a:r>
              <a:rPr lang="en-US" altLang="en-US" sz="2500" dirty="0" err="1">
                <a:solidFill>
                  <a:srgbClr val="000000"/>
                </a:solidFill>
                <a:latin typeface="Consolas" panose="020B0609020204030204" pitchFamily="49" charset="0"/>
              </a:rPr>
              <a:t>blockingPut</a:t>
            </a:r>
            <a:r>
              <a:rPr lang="en-US" altLang="en-US" sz="2500" dirty="0">
                <a:solidFill>
                  <a:srgbClr val="000000"/>
                </a:solidFill>
              </a:rPr>
              <a:t> as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methods.</a:t>
            </a:r>
          </a:p>
          <a:p>
            <a:pPr eaLnBrk="1" hangingPunct="1"/>
            <a:r>
              <a:rPr lang="en-US" altLang="en-US" sz="2500" dirty="0">
                <a:solidFill>
                  <a:srgbClr val="000000"/>
                </a:solidFill>
              </a:rPr>
              <a:t>This requires that a thread obtain the monitor lock on the </a:t>
            </a:r>
            <a:r>
              <a:rPr lang="en-US" altLang="en-US" sz="2500" dirty="0">
                <a:solidFill>
                  <a:srgbClr val="000000"/>
                </a:solidFill>
                <a:latin typeface="Consolas" panose="020B0609020204030204" pitchFamily="49" charset="0"/>
              </a:rPr>
              <a:t>Buffer</a:t>
            </a:r>
            <a:r>
              <a:rPr lang="en-US" altLang="en-US" sz="2500" dirty="0">
                <a:solidFill>
                  <a:srgbClr val="000000"/>
                </a:solidFill>
              </a:rPr>
              <a:t> object before attempting to access the buffer data.</a:t>
            </a:r>
          </a:p>
        </p:txBody>
      </p:sp>
      <p:sp>
        <p:nvSpPr>
          <p:cNvPr id="4" name="Footer Placeholder 3">
            <a:extLst>
              <a:ext uri="{FF2B5EF4-FFF2-40B4-BE49-F238E27FC236}">
                <a16:creationId xmlns:a16="http://schemas.microsoft.com/office/drawing/2014/main" id="{AF708158-2D04-4333-B922-D960B2E5476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64351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6253-C80F-4F68-84C7-64EBA5A2B03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23.7  </a:t>
            </a:r>
            <a:r>
              <a:rPr lang="en-US" dirty="0">
                <a:solidFill>
                  <a:srgbClr val="3380E6"/>
                </a:solidFill>
                <a:latin typeface="Calibri" panose="020F0502020204030204" pitchFamily="34" charset="0"/>
              </a:rPr>
              <a:t>(Advanced) Producer/Consumer Relationship with </a:t>
            </a:r>
            <a:r>
              <a:rPr lang="en-US" dirty="0">
                <a:solidFill>
                  <a:srgbClr val="3380E6"/>
                </a:solidFill>
                <a:latin typeface="Consolas" panose="020B0609020204030204" pitchFamily="49" charset="0"/>
              </a:rPr>
              <a:t>synchronized</a:t>
            </a:r>
            <a:r>
              <a:rPr lang="en-US" dirty="0">
                <a:solidFill>
                  <a:srgbClr val="3380E6"/>
                </a:solidFill>
                <a:latin typeface="Calibri" panose="020F0502020204030204" pitchFamily="34" charset="0"/>
              </a:rPr>
              <a:t>, </a:t>
            </a:r>
            <a:r>
              <a:rPr lang="en-US" dirty="0">
                <a:solidFill>
                  <a:srgbClr val="3380E6"/>
                </a:solidFill>
                <a:latin typeface="Consolas" panose="020B0609020204030204" pitchFamily="49" charset="0"/>
              </a:rPr>
              <a:t>wait</a:t>
            </a:r>
            <a:r>
              <a:rPr lang="en-US" dirty="0">
                <a:solidFill>
                  <a:srgbClr val="3380E6"/>
                </a:solidFill>
                <a:latin typeface="Calibri" panose="020F0502020204030204" pitchFamily="34" charset="0"/>
              </a:rPr>
              <a:t>, </a:t>
            </a:r>
            <a:r>
              <a:rPr lang="en-US" dirty="0">
                <a:solidFill>
                  <a:srgbClr val="3380E6"/>
                </a:solidFill>
                <a:latin typeface="Consolas" panose="020B0609020204030204" pitchFamily="49" charset="0"/>
              </a:rPr>
              <a:t>notify</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notifyAll</a:t>
            </a:r>
            <a:r>
              <a:rPr lang="en-US" dirty="0">
                <a:solidFill>
                  <a:srgbClr val="3380E6"/>
                </a:solidFill>
                <a:latin typeface="Calibri" panose="020F0502020204030204" pitchFamily="34" charset="0"/>
              </a:rPr>
              <a:t> (cont.)</a:t>
            </a:r>
          </a:p>
        </p:txBody>
      </p:sp>
      <p:sp>
        <p:nvSpPr>
          <p:cNvPr id="89091" name="Text Placeholder 2">
            <a:extLst>
              <a:ext uri="{FF2B5EF4-FFF2-40B4-BE49-F238E27FC236}">
                <a16:creationId xmlns:a16="http://schemas.microsoft.com/office/drawing/2014/main" id="{D2EC4FC4-BBDE-408A-A5EB-1152DFB11D18}"/>
              </a:ext>
            </a:extLst>
          </p:cNvPr>
          <p:cNvSpPr>
            <a:spLocks noGrp="1"/>
          </p:cNvSpPr>
          <p:nvPr>
            <p:ph type="body" idx="1"/>
          </p:nvPr>
        </p:nvSpPr>
        <p:spPr>
          <a:xfrm>
            <a:off x="609600" y="1646238"/>
            <a:ext cx="10972800" cy="4525962"/>
          </a:xfrm>
        </p:spPr>
        <p:txBody>
          <a:bodyPr/>
          <a:lstStyle/>
          <a:p>
            <a:pPr eaLnBrk="1" hangingPunct="1">
              <a:lnSpc>
                <a:spcPct val="90000"/>
              </a:lnSpc>
            </a:pPr>
            <a:r>
              <a:rPr lang="en-US" altLang="en-US" sz="2500" dirty="0">
                <a:solidFill>
                  <a:srgbClr val="000000"/>
                </a:solidFill>
                <a:latin typeface="Consolas" panose="020B0609020204030204" pitchFamily="49" charset="0"/>
              </a:rPr>
              <a:t>Object</a:t>
            </a:r>
            <a:r>
              <a:rPr lang="en-US" altLang="en-US" sz="2500" dirty="0">
                <a:solidFill>
                  <a:srgbClr val="000000"/>
                </a:solidFill>
              </a:rPr>
              <a:t> methods </a:t>
            </a:r>
            <a:r>
              <a:rPr lang="en-US" altLang="en-US" sz="2500" dirty="0">
                <a:solidFill>
                  <a:srgbClr val="000000"/>
                </a:solidFill>
                <a:latin typeface="Consolas" panose="020B0609020204030204" pitchFamily="49" charset="0"/>
              </a:rPr>
              <a:t>wait</a:t>
            </a:r>
            <a:r>
              <a:rPr lang="en-US" altLang="en-US" sz="2500" dirty="0">
                <a:solidFill>
                  <a:srgbClr val="000000"/>
                </a:solidFill>
              </a:rPr>
              <a:t>, </a:t>
            </a:r>
            <a:r>
              <a:rPr lang="en-US" altLang="en-US" sz="2500" dirty="0">
                <a:solidFill>
                  <a:srgbClr val="000000"/>
                </a:solidFill>
                <a:latin typeface="Consolas" panose="020B0609020204030204" pitchFamily="49" charset="0"/>
              </a:rPr>
              <a:t>notify</a:t>
            </a:r>
            <a:r>
              <a:rPr lang="en-US" altLang="en-US" sz="2500" dirty="0">
                <a:solidFill>
                  <a:srgbClr val="000000"/>
                </a:solidFill>
              </a:rPr>
              <a:t> and </a:t>
            </a:r>
            <a:r>
              <a:rPr lang="en-US" altLang="en-US" sz="2500" dirty="0" err="1">
                <a:solidFill>
                  <a:srgbClr val="000000"/>
                </a:solidFill>
                <a:latin typeface="Consolas" panose="020B0609020204030204" pitchFamily="49" charset="0"/>
              </a:rPr>
              <a:t>notifyAll</a:t>
            </a:r>
            <a:r>
              <a:rPr lang="en-US" altLang="en-US" sz="2500" dirty="0">
                <a:solidFill>
                  <a:srgbClr val="000000"/>
                </a:solidFill>
              </a:rPr>
              <a:t> can be used with conditions to make threads wait when they cannot perform their tasks.</a:t>
            </a:r>
          </a:p>
          <a:p>
            <a:pPr eaLnBrk="1" hangingPunct="1">
              <a:lnSpc>
                <a:spcPct val="90000"/>
              </a:lnSpc>
            </a:pPr>
            <a:r>
              <a:rPr lang="en-US" altLang="en-US" sz="2500" dirty="0">
                <a:solidFill>
                  <a:srgbClr val="000000"/>
                </a:solidFill>
              </a:rPr>
              <a:t>Calling </a:t>
            </a:r>
            <a:r>
              <a:rPr lang="en-US" altLang="en-US" sz="2500" dirty="0">
                <a:solidFill>
                  <a:srgbClr val="000000"/>
                </a:solidFill>
                <a:latin typeface="Consolas" panose="020B0609020204030204" pitchFamily="49" charset="0"/>
              </a:rPr>
              <a:t>Object</a:t>
            </a:r>
            <a:r>
              <a:rPr lang="en-US" altLang="en-US" sz="2500" dirty="0">
                <a:solidFill>
                  <a:srgbClr val="000000"/>
                </a:solidFill>
              </a:rPr>
              <a:t> method </a:t>
            </a:r>
            <a:r>
              <a:rPr lang="en-US" altLang="en-US" sz="2500" dirty="0">
                <a:solidFill>
                  <a:srgbClr val="0000FF"/>
                </a:solidFill>
                <a:latin typeface="Consolas" panose="020B0609020204030204" pitchFamily="49" charset="0"/>
              </a:rPr>
              <a:t>wait</a:t>
            </a:r>
            <a:r>
              <a:rPr lang="en-US" altLang="en-US" sz="2500" dirty="0">
                <a:solidFill>
                  <a:srgbClr val="000000"/>
                </a:solidFill>
              </a:rPr>
              <a:t> on a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object releases its </a:t>
            </a:r>
            <a:r>
              <a:rPr lang="en-US" altLang="en-US" sz="2500" i="1" dirty="0">
                <a:solidFill>
                  <a:srgbClr val="000000"/>
                </a:solidFill>
              </a:rPr>
              <a:t>monitor lock</a:t>
            </a:r>
            <a:r>
              <a:rPr lang="en-US" altLang="en-US" sz="2500" dirty="0">
                <a:solidFill>
                  <a:srgbClr val="000000"/>
                </a:solidFill>
              </a:rPr>
              <a:t>, and places the calling thread in the </a:t>
            </a:r>
            <a:r>
              <a:rPr lang="en-US" altLang="en-US" sz="2500" i="1" dirty="0">
                <a:solidFill>
                  <a:srgbClr val="000000"/>
                </a:solidFill>
              </a:rPr>
              <a:t>waiting </a:t>
            </a:r>
            <a:r>
              <a:rPr lang="en-US" altLang="en-US" sz="2500" dirty="0">
                <a:solidFill>
                  <a:srgbClr val="000000"/>
                </a:solidFill>
              </a:rPr>
              <a:t>state</a:t>
            </a:r>
            <a:r>
              <a:rPr lang="en-US" altLang="en-US" sz="2500" i="1" dirty="0">
                <a:solidFill>
                  <a:srgbClr val="000000"/>
                </a:solidFill>
              </a:rPr>
              <a:t>.</a:t>
            </a:r>
          </a:p>
          <a:p>
            <a:pPr eaLnBrk="1" hangingPunct="1">
              <a:lnSpc>
                <a:spcPct val="90000"/>
              </a:lnSpc>
            </a:pPr>
            <a:r>
              <a:rPr lang="en-US" altLang="en-US" sz="2500" dirty="0">
                <a:solidFill>
                  <a:srgbClr val="000000"/>
                </a:solidFill>
              </a:rPr>
              <a:t>Call </a:t>
            </a:r>
            <a:r>
              <a:rPr lang="en-US" altLang="en-US" sz="2500" dirty="0">
                <a:solidFill>
                  <a:srgbClr val="000000"/>
                </a:solidFill>
                <a:latin typeface="Consolas" panose="020B0609020204030204" pitchFamily="49" charset="0"/>
              </a:rPr>
              <a:t>Object</a:t>
            </a:r>
            <a:r>
              <a:rPr lang="en-US" altLang="en-US" sz="2500" dirty="0">
                <a:solidFill>
                  <a:srgbClr val="000000"/>
                </a:solidFill>
              </a:rPr>
              <a:t> method </a:t>
            </a:r>
            <a:r>
              <a:rPr lang="en-US" altLang="en-US" sz="2500" dirty="0">
                <a:solidFill>
                  <a:srgbClr val="0000FF"/>
                </a:solidFill>
                <a:latin typeface="Consolas" panose="020B0609020204030204" pitchFamily="49" charset="0"/>
              </a:rPr>
              <a:t>notify</a:t>
            </a:r>
            <a:r>
              <a:rPr lang="en-US" altLang="en-US" sz="2500" dirty="0">
                <a:solidFill>
                  <a:srgbClr val="000000"/>
                </a:solidFill>
              </a:rPr>
              <a:t> on a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object allows a waiting thread to transition to the </a:t>
            </a:r>
            <a:r>
              <a:rPr lang="en-US" altLang="en-US" sz="2500" i="1" dirty="0">
                <a:solidFill>
                  <a:srgbClr val="000000"/>
                </a:solidFill>
              </a:rPr>
              <a:t>runnable state</a:t>
            </a:r>
            <a:r>
              <a:rPr lang="en-US" altLang="en-US" sz="2500" dirty="0">
                <a:solidFill>
                  <a:srgbClr val="000000"/>
                </a:solidFill>
              </a:rPr>
              <a:t> again.</a:t>
            </a:r>
          </a:p>
          <a:p>
            <a:pPr eaLnBrk="1" hangingPunct="1">
              <a:lnSpc>
                <a:spcPct val="90000"/>
              </a:lnSpc>
            </a:pPr>
            <a:r>
              <a:rPr lang="en-US" altLang="en-US" sz="2500" dirty="0">
                <a:solidFill>
                  <a:srgbClr val="000000"/>
                </a:solidFill>
              </a:rPr>
              <a:t>If a thread calls </a:t>
            </a:r>
            <a:r>
              <a:rPr lang="en-US" altLang="en-US" sz="2500" dirty="0" err="1">
                <a:solidFill>
                  <a:srgbClr val="0000FF"/>
                </a:solidFill>
                <a:latin typeface="Consolas" panose="020B0609020204030204" pitchFamily="49" charset="0"/>
              </a:rPr>
              <a:t>notifyAll</a:t>
            </a:r>
            <a:r>
              <a:rPr lang="en-US" altLang="en-US" sz="2500" dirty="0">
                <a:solidFill>
                  <a:srgbClr val="000000"/>
                </a:solidFill>
              </a:rPr>
              <a:t> on the </a:t>
            </a:r>
            <a:r>
              <a:rPr lang="en-US" altLang="en-US" sz="2500" dirty="0">
                <a:solidFill>
                  <a:srgbClr val="000000"/>
                </a:solidFill>
                <a:latin typeface="Consolas" panose="020B0609020204030204" pitchFamily="49" charset="0"/>
              </a:rPr>
              <a:t>synchronized</a:t>
            </a:r>
            <a:r>
              <a:rPr lang="en-US" altLang="en-US" sz="2500" dirty="0">
                <a:solidFill>
                  <a:srgbClr val="000000"/>
                </a:solidFill>
              </a:rPr>
              <a:t> object, then all the threads waiting for the monitor lock become eligible to reacquire the lock.</a:t>
            </a:r>
          </a:p>
        </p:txBody>
      </p:sp>
      <p:sp>
        <p:nvSpPr>
          <p:cNvPr id="4" name="Footer Placeholder 3">
            <a:extLst>
              <a:ext uri="{FF2B5EF4-FFF2-40B4-BE49-F238E27FC236}">
                <a16:creationId xmlns:a16="http://schemas.microsoft.com/office/drawing/2014/main" id="{EDCA8D62-C8BB-46D9-AA44-955254FF0AC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84490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3">
            <a:extLst>
              <a:ext uri="{FF2B5EF4-FFF2-40B4-BE49-F238E27FC236}">
                <a16:creationId xmlns:a16="http://schemas.microsoft.com/office/drawing/2014/main" id="{45BB6598-65C6-4F2D-95B7-83A253F727B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71613"/>
            <a:ext cx="12192000" cy="3913187"/>
          </a:xfrm>
          <a:prstGeom prst="rect">
            <a:avLst/>
          </a:prstGeom>
        </p:spPr>
      </p:pic>
      <p:sp>
        <p:nvSpPr>
          <p:cNvPr id="4" name="Footer Placeholder 3">
            <a:extLst>
              <a:ext uri="{FF2B5EF4-FFF2-40B4-BE49-F238E27FC236}">
                <a16:creationId xmlns:a16="http://schemas.microsoft.com/office/drawing/2014/main" id="{31EBE03B-1A4D-4308-9AFD-37E1641F8B1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67663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4">
            <a:extLst>
              <a:ext uri="{FF2B5EF4-FFF2-40B4-BE49-F238E27FC236}">
                <a16:creationId xmlns:a16="http://schemas.microsoft.com/office/drawing/2014/main" id="{C5A3C632-2090-4E07-ACC9-BFE1ADF89D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97013"/>
            <a:ext cx="12192000" cy="3862387"/>
          </a:xfrm>
          <a:prstGeom prst="rect">
            <a:avLst/>
          </a:prstGeom>
        </p:spPr>
      </p:pic>
      <p:sp>
        <p:nvSpPr>
          <p:cNvPr id="4" name="Footer Placeholder 3">
            <a:extLst>
              <a:ext uri="{FF2B5EF4-FFF2-40B4-BE49-F238E27FC236}">
                <a16:creationId xmlns:a16="http://schemas.microsoft.com/office/drawing/2014/main" id="{FCBCB85F-F288-430D-B26B-5A0D7463AAF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65664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5">
            <a:extLst>
              <a:ext uri="{FF2B5EF4-FFF2-40B4-BE49-F238E27FC236}">
                <a16:creationId xmlns:a16="http://schemas.microsoft.com/office/drawing/2014/main" id="{E62C9B64-8E27-42E9-A7A5-3AEF51C3DD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12863"/>
            <a:ext cx="12192000" cy="4230687"/>
          </a:xfrm>
          <a:prstGeom prst="rect">
            <a:avLst/>
          </a:prstGeom>
        </p:spPr>
      </p:pic>
      <p:sp>
        <p:nvSpPr>
          <p:cNvPr id="4" name="Footer Placeholder 3">
            <a:extLst>
              <a:ext uri="{FF2B5EF4-FFF2-40B4-BE49-F238E27FC236}">
                <a16:creationId xmlns:a16="http://schemas.microsoft.com/office/drawing/2014/main" id="{1C2F9163-2F73-46AF-BBAB-E8DA192D56F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63644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6">
            <a:extLst>
              <a:ext uri="{FF2B5EF4-FFF2-40B4-BE49-F238E27FC236}">
                <a16:creationId xmlns:a16="http://schemas.microsoft.com/office/drawing/2014/main" id="{ABF02121-3776-4125-889B-CF711F3F38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27138" y="0"/>
            <a:ext cx="9736137" cy="6858000"/>
          </a:xfrm>
          <a:prstGeom prst="rect">
            <a:avLst/>
          </a:prstGeom>
        </p:spPr>
      </p:pic>
      <p:sp>
        <p:nvSpPr>
          <p:cNvPr id="4" name="Footer Placeholder 3">
            <a:extLst>
              <a:ext uri="{FF2B5EF4-FFF2-40B4-BE49-F238E27FC236}">
                <a16:creationId xmlns:a16="http://schemas.microsoft.com/office/drawing/2014/main" id="{64E948D9-4490-4D1E-B9D3-C1A5B8D1F83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359499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7">
            <a:extLst>
              <a:ext uri="{FF2B5EF4-FFF2-40B4-BE49-F238E27FC236}">
                <a16:creationId xmlns:a16="http://schemas.microsoft.com/office/drawing/2014/main" id="{7AA5F0B5-20A0-4F18-888F-A63431D621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27138" y="0"/>
            <a:ext cx="9736137" cy="6858000"/>
          </a:xfrm>
          <a:prstGeom prst="rect">
            <a:avLst/>
          </a:prstGeom>
        </p:spPr>
      </p:pic>
      <p:sp>
        <p:nvSpPr>
          <p:cNvPr id="4" name="Footer Placeholder 3">
            <a:extLst>
              <a:ext uri="{FF2B5EF4-FFF2-40B4-BE49-F238E27FC236}">
                <a16:creationId xmlns:a16="http://schemas.microsoft.com/office/drawing/2014/main" id="{47D00E92-5838-4D2C-B6FE-C4A84E9EB3A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4647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08">
            <a:extLst>
              <a:ext uri="{FF2B5EF4-FFF2-40B4-BE49-F238E27FC236}">
                <a16:creationId xmlns:a16="http://schemas.microsoft.com/office/drawing/2014/main" id="{4B76D0DD-1863-4211-9B49-C2218E0593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0"/>
            <a:ext cx="10820400" cy="6858000"/>
          </a:xfrm>
          <a:prstGeom prst="rect">
            <a:avLst/>
          </a:prstGeom>
        </p:spPr>
      </p:pic>
      <p:sp>
        <p:nvSpPr>
          <p:cNvPr id="4" name="Footer Placeholder 3">
            <a:extLst>
              <a:ext uri="{FF2B5EF4-FFF2-40B4-BE49-F238E27FC236}">
                <a16:creationId xmlns:a16="http://schemas.microsoft.com/office/drawing/2014/main" id="{3CC03E4F-2323-4FD1-980A-7410D42BAE4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960422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8">
            <a:extLst>
              <a:ext uri="{FF2B5EF4-FFF2-40B4-BE49-F238E27FC236}">
                <a16:creationId xmlns:a16="http://schemas.microsoft.com/office/drawing/2014/main" id="{8482D1DA-F76D-4E1B-B61C-85F8EFDDB6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57325"/>
            <a:ext cx="12192000" cy="3943350"/>
          </a:xfrm>
          <a:prstGeom prst="rect">
            <a:avLst/>
          </a:prstGeom>
        </p:spPr>
      </p:pic>
      <p:sp>
        <p:nvSpPr>
          <p:cNvPr id="4" name="Footer Placeholder 3">
            <a:extLst>
              <a:ext uri="{FF2B5EF4-FFF2-40B4-BE49-F238E27FC236}">
                <a16:creationId xmlns:a16="http://schemas.microsoft.com/office/drawing/2014/main" id="{F15796E0-1AB1-4634-98F9-8C16EDBBE63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67181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3032-426E-4FCC-9BC2-7B2F124D340F}"/>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23.7  </a:t>
            </a:r>
            <a:r>
              <a:rPr lang="en-US" dirty="0">
                <a:solidFill>
                  <a:srgbClr val="3380E6"/>
                </a:solidFill>
                <a:latin typeface="Calibri" panose="020F0502020204030204" pitchFamily="34" charset="0"/>
              </a:rPr>
              <a:t>(Advanced) Producer/Consumer Relationship with </a:t>
            </a:r>
            <a:r>
              <a:rPr lang="en-US" dirty="0">
                <a:solidFill>
                  <a:srgbClr val="3380E6"/>
                </a:solidFill>
                <a:latin typeface="Consolas" panose="020B0609020204030204" pitchFamily="49" charset="0"/>
              </a:rPr>
              <a:t>synchronized</a:t>
            </a:r>
            <a:r>
              <a:rPr lang="en-US" dirty="0">
                <a:solidFill>
                  <a:srgbClr val="3380E6"/>
                </a:solidFill>
                <a:latin typeface="Calibri" panose="020F0502020204030204" pitchFamily="34" charset="0"/>
              </a:rPr>
              <a:t>, </a:t>
            </a:r>
            <a:r>
              <a:rPr lang="en-US" dirty="0">
                <a:solidFill>
                  <a:srgbClr val="3380E6"/>
                </a:solidFill>
                <a:latin typeface="Consolas" panose="020B0609020204030204" pitchFamily="49" charset="0"/>
              </a:rPr>
              <a:t>wait</a:t>
            </a:r>
            <a:r>
              <a:rPr lang="en-US" dirty="0">
                <a:solidFill>
                  <a:srgbClr val="3380E6"/>
                </a:solidFill>
                <a:latin typeface="Calibri" panose="020F0502020204030204" pitchFamily="34" charset="0"/>
              </a:rPr>
              <a:t>, </a:t>
            </a:r>
            <a:r>
              <a:rPr lang="en-US" dirty="0">
                <a:solidFill>
                  <a:srgbClr val="3380E6"/>
                </a:solidFill>
                <a:latin typeface="Consolas" panose="020B0609020204030204" pitchFamily="49" charset="0"/>
              </a:rPr>
              <a:t>notify</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notifyAll</a:t>
            </a:r>
            <a:r>
              <a:rPr lang="en-US" dirty="0">
                <a:solidFill>
                  <a:srgbClr val="3380E6"/>
                </a:solidFill>
                <a:latin typeface="Calibri" panose="020F0502020204030204" pitchFamily="34" charset="0"/>
              </a:rPr>
              <a:t> (cont.)</a:t>
            </a:r>
          </a:p>
        </p:txBody>
      </p:sp>
      <p:sp>
        <p:nvSpPr>
          <p:cNvPr id="95235" name="Text Placeholder 2">
            <a:extLst>
              <a:ext uri="{FF2B5EF4-FFF2-40B4-BE49-F238E27FC236}">
                <a16:creationId xmlns:a16="http://schemas.microsoft.com/office/drawing/2014/main" id="{20AF70DB-7784-4189-99C6-F8FC2375599A}"/>
              </a:ext>
            </a:extLst>
          </p:cNvPr>
          <p:cNvSpPr>
            <a:spLocks noGrp="1"/>
          </p:cNvSpPr>
          <p:nvPr>
            <p:ph type="body" idx="1"/>
          </p:nvPr>
        </p:nvSpPr>
        <p:spPr>
          <a:xfrm>
            <a:off x="609599" y="1722438"/>
            <a:ext cx="10922963" cy="4525962"/>
          </a:xfrm>
        </p:spPr>
        <p:txBody>
          <a:bodyPr/>
          <a:lstStyle/>
          <a:p>
            <a:pPr eaLnBrk="1" hangingPunct="1">
              <a:lnSpc>
                <a:spcPct val="90000"/>
              </a:lnSpc>
            </a:pPr>
            <a:r>
              <a:rPr lang="en-US" altLang="en-US" dirty="0">
                <a:solidFill>
                  <a:srgbClr val="000000"/>
                </a:solidFill>
              </a:rPr>
              <a:t>The synchronization is handled in class </a:t>
            </a:r>
            <a:r>
              <a:rPr lang="en-US" altLang="en-US" dirty="0" err="1">
                <a:solidFill>
                  <a:srgbClr val="000000"/>
                </a:solidFill>
                <a:latin typeface="Consolas" panose="020B0609020204030204" pitchFamily="49" charset="0"/>
              </a:rPr>
              <a:t>SynchronizedBuffer</a:t>
            </a:r>
            <a:r>
              <a:rPr lang="en-US" altLang="en-US" dirty="0" err="1">
                <a:solidFill>
                  <a:srgbClr val="000000"/>
                </a:solidFill>
              </a:rPr>
              <a:t>’s</a:t>
            </a:r>
            <a:r>
              <a:rPr lang="en-US" altLang="en-US" dirty="0">
                <a:solidFill>
                  <a:srgbClr val="000000"/>
                </a:solidFill>
              </a:rPr>
              <a:t> </a:t>
            </a:r>
            <a:r>
              <a:rPr lang="en-US" altLang="en-US" dirty="0" err="1">
                <a:solidFill>
                  <a:srgbClr val="000000"/>
                </a:solidFill>
                <a:latin typeface="Consolas" panose="020B0609020204030204" pitchFamily="49" charset="0"/>
              </a:rPr>
              <a:t>blockingPut</a:t>
            </a:r>
            <a:r>
              <a:rPr lang="en-US" altLang="en-US" dirty="0">
                <a:solidFill>
                  <a:srgbClr val="000000"/>
                </a:solidFill>
              </a:rPr>
              <a:t> and </a:t>
            </a:r>
            <a:r>
              <a:rPr lang="en-US" altLang="en-US" dirty="0" err="1">
                <a:solidFill>
                  <a:srgbClr val="000000"/>
                </a:solidFill>
                <a:latin typeface="Consolas" panose="020B0609020204030204" pitchFamily="49" charset="0"/>
              </a:rPr>
              <a:t>blockingGet</a:t>
            </a:r>
            <a:r>
              <a:rPr lang="en-US" altLang="en-US" dirty="0">
                <a:solidFill>
                  <a:srgbClr val="000000"/>
                </a:solidFill>
              </a:rPr>
              <a:t> methods (Fig. 23.16), which implements interface </a:t>
            </a:r>
            <a:r>
              <a:rPr lang="en-US" altLang="en-US" dirty="0">
                <a:solidFill>
                  <a:srgbClr val="000000"/>
                </a:solidFill>
                <a:latin typeface="Consolas" panose="020B0609020204030204" pitchFamily="49" charset="0"/>
              </a:rPr>
              <a:t>Buffer</a:t>
            </a:r>
            <a:endParaRPr lang="en-US" altLang="en-US" dirty="0">
              <a:solidFill>
                <a:srgbClr val="000000"/>
              </a:solidFill>
            </a:endParaRPr>
          </a:p>
          <a:p>
            <a:pPr eaLnBrk="1" hangingPunct="1">
              <a:lnSpc>
                <a:spcPct val="90000"/>
              </a:lnSpc>
            </a:pPr>
            <a:r>
              <a:rPr lang="en-US" altLang="en-US" dirty="0">
                <a:solidFill>
                  <a:srgbClr val="000000"/>
                </a:solidFill>
              </a:rPr>
              <a:t>Thus, the </a:t>
            </a:r>
            <a:r>
              <a:rPr lang="en-US" altLang="en-US" dirty="0">
                <a:solidFill>
                  <a:srgbClr val="000000"/>
                </a:solidFill>
                <a:latin typeface="Consolas" panose="020B0609020204030204" pitchFamily="49" charset="0"/>
              </a:rPr>
              <a:t>Producer</a:t>
            </a:r>
            <a:r>
              <a:rPr lang="en-US" altLang="en-US" dirty="0">
                <a:solidFill>
                  <a:srgbClr val="000000"/>
                </a:solidFill>
              </a:rPr>
              <a:t>’s and </a:t>
            </a:r>
            <a:r>
              <a:rPr lang="en-US" altLang="en-US" dirty="0">
                <a:solidFill>
                  <a:srgbClr val="000000"/>
                </a:solidFill>
                <a:latin typeface="Consolas" panose="020B0609020204030204" pitchFamily="49" charset="0"/>
              </a:rPr>
              <a:t>Consumer</a:t>
            </a:r>
            <a:r>
              <a:rPr lang="en-US" altLang="en-US" dirty="0">
                <a:solidFill>
                  <a:srgbClr val="000000"/>
                </a:solidFill>
              </a:rPr>
              <a:t>’s </a:t>
            </a:r>
            <a:r>
              <a:rPr lang="en-US" altLang="en-US" dirty="0">
                <a:solidFill>
                  <a:srgbClr val="000000"/>
                </a:solidFill>
                <a:latin typeface="Consolas" panose="020B0609020204030204" pitchFamily="49" charset="0"/>
              </a:rPr>
              <a:t>run</a:t>
            </a:r>
            <a:r>
              <a:rPr lang="en-US" altLang="en-US" dirty="0">
                <a:solidFill>
                  <a:srgbClr val="000000"/>
                </a:solidFill>
              </a:rPr>
              <a:t> methods simply call the shared object’s </a:t>
            </a:r>
            <a:r>
              <a:rPr lang="en-US" altLang="en-US" dirty="0">
                <a:solidFill>
                  <a:srgbClr val="000000"/>
                </a:solidFill>
                <a:latin typeface="Consolas" panose="020B0609020204030204" pitchFamily="49" charset="0"/>
              </a:rPr>
              <a:t>synchronized </a:t>
            </a:r>
            <a:r>
              <a:rPr lang="en-US" altLang="en-US" dirty="0" err="1">
                <a:solidFill>
                  <a:srgbClr val="000000"/>
                </a:solidFill>
                <a:latin typeface="Consolas" panose="020B0609020204030204" pitchFamily="49" charset="0"/>
              </a:rPr>
              <a:t>blockingPut</a:t>
            </a:r>
            <a:r>
              <a:rPr lang="en-US" altLang="en-US" dirty="0">
                <a:solidFill>
                  <a:srgbClr val="000000"/>
                </a:solidFill>
              </a:rPr>
              <a:t> and </a:t>
            </a:r>
            <a:r>
              <a:rPr lang="en-US" altLang="en-US" dirty="0" err="1">
                <a:solidFill>
                  <a:srgbClr val="000000"/>
                </a:solidFill>
                <a:latin typeface="Consolas" panose="020B0609020204030204" pitchFamily="49" charset="0"/>
              </a:rPr>
              <a:t>blockingGet</a:t>
            </a:r>
            <a:r>
              <a:rPr lang="en-US" altLang="en-US" dirty="0">
                <a:solidFill>
                  <a:srgbClr val="000000"/>
                </a:solidFill>
              </a:rPr>
              <a:t> methods. </a:t>
            </a:r>
          </a:p>
        </p:txBody>
      </p:sp>
      <p:sp>
        <p:nvSpPr>
          <p:cNvPr id="4" name="Footer Placeholder 3">
            <a:extLst>
              <a:ext uri="{FF2B5EF4-FFF2-40B4-BE49-F238E27FC236}">
                <a16:creationId xmlns:a16="http://schemas.microsoft.com/office/drawing/2014/main" id="{74A5A85C-E1C4-4C9E-B332-9EC4230C47A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7879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59">
            <a:extLst>
              <a:ext uri="{FF2B5EF4-FFF2-40B4-BE49-F238E27FC236}">
                <a16:creationId xmlns:a16="http://schemas.microsoft.com/office/drawing/2014/main" id="{DF72F227-7F9C-4A44-B9BA-BE35C17CF6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68338"/>
            <a:ext cx="12192000" cy="5519737"/>
          </a:xfrm>
          <a:prstGeom prst="rect">
            <a:avLst/>
          </a:prstGeom>
        </p:spPr>
      </p:pic>
      <p:sp>
        <p:nvSpPr>
          <p:cNvPr id="4" name="Footer Placeholder 3">
            <a:extLst>
              <a:ext uri="{FF2B5EF4-FFF2-40B4-BE49-F238E27FC236}">
                <a16:creationId xmlns:a16="http://schemas.microsoft.com/office/drawing/2014/main" id="{1963B9F4-E248-4DD4-8E74-B089F1934D8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92717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0">
            <a:extLst>
              <a:ext uri="{FF2B5EF4-FFF2-40B4-BE49-F238E27FC236}">
                <a16:creationId xmlns:a16="http://schemas.microsoft.com/office/drawing/2014/main" id="{668623B6-760C-4B15-B3C1-8784FFB47B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4" name="Footer Placeholder 3">
            <a:extLst>
              <a:ext uri="{FF2B5EF4-FFF2-40B4-BE49-F238E27FC236}">
                <a16:creationId xmlns:a16="http://schemas.microsoft.com/office/drawing/2014/main" id="{C3987448-A73D-4DB3-9272-DD7E31F0BDE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34128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1">
            <a:extLst>
              <a:ext uri="{FF2B5EF4-FFF2-40B4-BE49-F238E27FC236}">
                <a16:creationId xmlns:a16="http://schemas.microsoft.com/office/drawing/2014/main" id="{74009DD1-02EF-4B50-9606-9C7D6416E8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4" name="Footer Placeholder 3">
            <a:extLst>
              <a:ext uri="{FF2B5EF4-FFF2-40B4-BE49-F238E27FC236}">
                <a16:creationId xmlns:a16="http://schemas.microsoft.com/office/drawing/2014/main" id="{4876006C-9B27-4F1F-8BD1-3208ACECE93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646754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2">
            <a:extLst>
              <a:ext uri="{FF2B5EF4-FFF2-40B4-BE49-F238E27FC236}">
                <a16:creationId xmlns:a16="http://schemas.microsoft.com/office/drawing/2014/main" id="{4B0DA219-9B9A-4378-A7C3-0FFB53A1225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1125" y="0"/>
            <a:ext cx="11969750" cy="6858000"/>
          </a:xfrm>
          <a:prstGeom prst="rect">
            <a:avLst/>
          </a:prstGeom>
        </p:spPr>
      </p:pic>
      <p:sp>
        <p:nvSpPr>
          <p:cNvPr id="4" name="Footer Placeholder 3">
            <a:extLst>
              <a:ext uri="{FF2B5EF4-FFF2-40B4-BE49-F238E27FC236}">
                <a16:creationId xmlns:a16="http://schemas.microsoft.com/office/drawing/2014/main" id="{905C6A63-33A1-46BF-AF2E-E42483CA37E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66217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3">
            <a:extLst>
              <a:ext uri="{FF2B5EF4-FFF2-40B4-BE49-F238E27FC236}">
                <a16:creationId xmlns:a16="http://schemas.microsoft.com/office/drawing/2014/main" id="{52FFE60C-C624-45FB-A032-E4377E8A62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1013"/>
            <a:ext cx="12192000" cy="5894387"/>
          </a:xfrm>
          <a:prstGeom prst="rect">
            <a:avLst/>
          </a:prstGeom>
        </p:spPr>
      </p:pic>
      <p:sp>
        <p:nvSpPr>
          <p:cNvPr id="4" name="Footer Placeholder 3">
            <a:extLst>
              <a:ext uri="{FF2B5EF4-FFF2-40B4-BE49-F238E27FC236}">
                <a16:creationId xmlns:a16="http://schemas.microsoft.com/office/drawing/2014/main" id="{002660BA-AAAD-4042-B70D-968F6AA6F8D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903511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4">
            <a:extLst>
              <a:ext uri="{FF2B5EF4-FFF2-40B4-BE49-F238E27FC236}">
                <a16:creationId xmlns:a16="http://schemas.microsoft.com/office/drawing/2014/main" id="{22B6A0D5-A504-4762-BC11-FAF2145998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1125" y="0"/>
            <a:ext cx="11969750" cy="6858000"/>
          </a:xfrm>
          <a:prstGeom prst="rect">
            <a:avLst/>
          </a:prstGeom>
        </p:spPr>
      </p:pic>
      <p:sp>
        <p:nvSpPr>
          <p:cNvPr id="4" name="Footer Placeholder 3">
            <a:extLst>
              <a:ext uri="{FF2B5EF4-FFF2-40B4-BE49-F238E27FC236}">
                <a16:creationId xmlns:a16="http://schemas.microsoft.com/office/drawing/2014/main" id="{958B6E6E-1BC1-46B3-A692-4219B0540C8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59420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htp_23_Multithreading_Page_065">
            <a:extLst>
              <a:ext uri="{FF2B5EF4-FFF2-40B4-BE49-F238E27FC236}">
                <a16:creationId xmlns:a16="http://schemas.microsoft.com/office/drawing/2014/main" id="{EADE7D9C-94AE-4476-937C-70DACE4CA8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1438"/>
            <a:ext cx="12192000" cy="6713537"/>
          </a:xfrm>
          <a:prstGeom prst="rect">
            <a:avLst/>
          </a:prstGeom>
        </p:spPr>
      </p:pic>
      <p:sp>
        <p:nvSpPr>
          <p:cNvPr id="4" name="Footer Placeholder 3">
            <a:extLst>
              <a:ext uri="{FF2B5EF4-FFF2-40B4-BE49-F238E27FC236}">
                <a16:creationId xmlns:a16="http://schemas.microsoft.com/office/drawing/2014/main" id="{7000D599-0FF4-4FCF-8F57-422AE9A305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000581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E2F6-55C6-424C-8F9B-56CC467E3877}"/>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23.8  </a:t>
            </a:r>
            <a:r>
              <a:rPr lang="en-US" dirty="0">
                <a:solidFill>
                  <a:srgbClr val="3380E6"/>
                </a:solidFill>
                <a:latin typeface="Calibri" panose="020F0502020204030204" pitchFamily="34" charset="0"/>
              </a:rPr>
              <a:t>(Advanced) Producer/Consumer Relationship: Bounded Buffers</a:t>
            </a:r>
          </a:p>
        </p:txBody>
      </p:sp>
      <p:sp>
        <p:nvSpPr>
          <p:cNvPr id="102403" name="Text Placeholder 2">
            <a:extLst>
              <a:ext uri="{FF2B5EF4-FFF2-40B4-BE49-F238E27FC236}">
                <a16:creationId xmlns:a16="http://schemas.microsoft.com/office/drawing/2014/main" id="{1E8E959C-A50A-47B6-B7ED-16F9DA3223DB}"/>
              </a:ext>
            </a:extLst>
          </p:cNvPr>
          <p:cNvSpPr>
            <a:spLocks noGrp="1"/>
          </p:cNvSpPr>
          <p:nvPr>
            <p:ph type="body" idx="1"/>
          </p:nvPr>
        </p:nvSpPr>
        <p:spPr/>
        <p:txBody>
          <a:bodyPr/>
          <a:lstStyle/>
          <a:p>
            <a:pPr eaLnBrk="1" hangingPunct="1">
              <a:lnSpc>
                <a:spcPct val="80000"/>
              </a:lnSpc>
            </a:pPr>
            <a:r>
              <a:rPr lang="en-US" altLang="en-US" sz="2400" dirty="0">
                <a:solidFill>
                  <a:srgbClr val="000000"/>
                </a:solidFill>
              </a:rPr>
              <a:t>The program in Section 23.7 may not perform optimally.</a:t>
            </a:r>
          </a:p>
          <a:p>
            <a:pPr eaLnBrk="1" hangingPunct="1">
              <a:lnSpc>
                <a:spcPct val="80000"/>
              </a:lnSpc>
            </a:pPr>
            <a:r>
              <a:rPr lang="en-US" altLang="en-US" sz="2400" dirty="0">
                <a:solidFill>
                  <a:srgbClr val="000000"/>
                </a:solidFill>
              </a:rPr>
              <a:t>If the two threads operate at different speeds, one them will spend more (or most) of its time waiting.</a:t>
            </a:r>
          </a:p>
          <a:p>
            <a:pPr eaLnBrk="1" hangingPunct="1">
              <a:lnSpc>
                <a:spcPct val="80000"/>
              </a:lnSpc>
            </a:pPr>
            <a:r>
              <a:rPr lang="en-US" altLang="en-US" sz="2400" dirty="0">
                <a:solidFill>
                  <a:srgbClr val="000000"/>
                </a:solidFill>
              </a:rPr>
              <a:t>Even when we have threads that operate at the same relative speeds, those threads may occasionally become “out of sync” over a period of time, causing one of them to wait for the other.</a:t>
            </a:r>
          </a:p>
          <a:p>
            <a:pPr eaLnBrk="1" hangingPunct="1">
              <a:lnSpc>
                <a:spcPct val="80000"/>
              </a:lnSpc>
            </a:pPr>
            <a:r>
              <a:rPr lang="en-US" altLang="en-US" sz="2400" dirty="0">
                <a:solidFill>
                  <a:srgbClr val="000000"/>
                </a:solidFill>
              </a:rPr>
              <a:t>To minimize the amount of waiting time for threads that share resources and operate at the same average speeds, we can implement a </a:t>
            </a:r>
            <a:r>
              <a:rPr lang="en-US" altLang="en-US" sz="2400" dirty="0">
                <a:solidFill>
                  <a:srgbClr val="0000FF"/>
                </a:solidFill>
              </a:rPr>
              <a:t>bounded buffer</a:t>
            </a:r>
            <a:r>
              <a:rPr lang="en-US" altLang="en-US" sz="2400" dirty="0">
                <a:solidFill>
                  <a:srgbClr val="000000"/>
                </a:solidFill>
              </a:rPr>
              <a:t> that provides a fixed number of buffer cells into which the </a:t>
            </a:r>
            <a:r>
              <a:rPr lang="en-US" altLang="en-US" sz="2400" dirty="0">
                <a:solidFill>
                  <a:srgbClr val="000000"/>
                </a:solidFill>
                <a:latin typeface="Consolas" panose="020B0609020204030204" pitchFamily="49" charset="0"/>
              </a:rPr>
              <a:t>Producer</a:t>
            </a:r>
            <a:r>
              <a:rPr lang="en-US" altLang="en-US" sz="2400" dirty="0">
                <a:solidFill>
                  <a:srgbClr val="000000"/>
                </a:solidFill>
              </a:rPr>
              <a:t> can place values, and from which the </a:t>
            </a:r>
            <a:r>
              <a:rPr lang="en-US" altLang="en-US" sz="2400" dirty="0">
                <a:solidFill>
                  <a:srgbClr val="000000"/>
                </a:solidFill>
                <a:latin typeface="Consolas" panose="020B0609020204030204" pitchFamily="49" charset="0"/>
              </a:rPr>
              <a:t>Consumer</a:t>
            </a:r>
            <a:r>
              <a:rPr lang="en-US" altLang="en-US" sz="2400" dirty="0">
                <a:solidFill>
                  <a:srgbClr val="000000"/>
                </a:solidFill>
              </a:rPr>
              <a:t> can retrieve those values.</a:t>
            </a:r>
          </a:p>
        </p:txBody>
      </p:sp>
      <p:sp>
        <p:nvSpPr>
          <p:cNvPr id="4" name="Footer Placeholder 3">
            <a:extLst>
              <a:ext uri="{FF2B5EF4-FFF2-40B4-BE49-F238E27FC236}">
                <a16:creationId xmlns:a16="http://schemas.microsoft.com/office/drawing/2014/main" id="{761C7EFB-F972-4107-85F6-B1C69D6B91E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95691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JHTP11_20</Template>
  <TotalTime>124</TotalTime>
  <Words>8108</Words>
  <Application>Microsoft Office PowerPoint</Application>
  <PresentationFormat>Widescreen</PresentationFormat>
  <Paragraphs>675</Paragraphs>
  <Slides>215</Slides>
  <Notes>76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215</vt:i4>
      </vt:variant>
    </vt:vector>
  </HeadingPairs>
  <TitlesOfParts>
    <vt:vector size="228" baseType="lpstr">
      <vt:lpstr>Arial</vt:lpstr>
      <vt:lpstr>Calibri</vt:lpstr>
      <vt:lpstr>Cambria</vt:lpstr>
      <vt:lpstr>Consolas</vt:lpstr>
      <vt:lpstr>Lucida Console</vt:lpstr>
      <vt:lpstr>Lucida Sans Unicode</vt:lpstr>
      <vt:lpstr>LucidaSansTypewriter</vt:lpstr>
      <vt:lpstr>Times New Roman</vt:lpstr>
      <vt:lpstr>Verdana</vt:lpstr>
      <vt:lpstr>Wingdings</vt:lpstr>
      <vt:lpstr>Wingdings 2</vt:lpstr>
      <vt:lpstr>Wingdings 3</vt:lpstr>
      <vt:lpstr>Concourse</vt:lpstr>
      <vt:lpstr>Chapter 23 Concurrency</vt:lpstr>
      <vt:lpstr>PowerPoint Presentation</vt:lpstr>
      <vt:lpstr>PowerPoint Presentation</vt:lpstr>
      <vt:lpstr>PowerPoint Presentation</vt:lpstr>
      <vt:lpstr>PowerPoint Presentation</vt:lpstr>
      <vt:lpstr>PowerPoint Presentation</vt:lpstr>
      <vt:lpstr>PowerPoint Presentation</vt:lpstr>
      <vt:lpstr>23.1  Introduction</vt:lpstr>
      <vt:lpstr>PowerPoint Presentation</vt:lpstr>
      <vt:lpstr>23.1  Introduction (cont.)</vt:lpstr>
      <vt:lpstr>23.2  Thread States and Life Cycle</vt:lpstr>
      <vt:lpstr>23.2.1  New and Runnable States</vt:lpstr>
      <vt:lpstr>PowerPoint Presentation</vt:lpstr>
      <vt:lpstr>23.2.1  New and Runnable States</vt:lpstr>
      <vt:lpstr>23.2.2  Waiting State</vt:lpstr>
      <vt:lpstr>23.2.3  Timed Waiting State</vt:lpstr>
      <vt:lpstr>23.2.4  Blocked State</vt:lpstr>
      <vt:lpstr>23.2.5  Terminated State</vt:lpstr>
      <vt:lpstr>23.2.6  Operating-System View of the Runnable State</vt:lpstr>
      <vt:lpstr>PowerPoint Presentation</vt:lpstr>
      <vt:lpstr>23.2.7  Thread Priorities and Thread Scheduling</vt:lpstr>
      <vt:lpstr>23.2.7  Thread Priorities and Thread Scheduling (Cont.)</vt:lpstr>
      <vt:lpstr>23.2.8  Indefinite Postponement and Deadlock</vt:lpstr>
      <vt:lpstr>23.2.8  Indefinite Postponement and Deadlock (Cont.)</vt:lpstr>
      <vt:lpstr>PowerPoint Presentation</vt:lpstr>
      <vt:lpstr>PowerPoint Presentation</vt:lpstr>
      <vt:lpstr>23.3  Creating and Executing Threads with the Executor Framework</vt:lpstr>
      <vt:lpstr>PowerPoint Presentation</vt:lpstr>
      <vt:lpstr>23.3  Creating and Executing Threads with the Executor Framework (cont.)</vt:lpstr>
      <vt:lpstr>PowerPoint Presentation</vt:lpstr>
      <vt:lpstr>PowerPoint Presentation</vt:lpstr>
      <vt:lpstr>PowerPoint Presentation</vt:lpstr>
      <vt:lpstr>PowerPoint Presentation</vt:lpstr>
      <vt:lpstr>PowerPoint Presentation</vt:lpstr>
      <vt:lpstr>PowerPoint Presentation</vt:lpstr>
      <vt:lpstr>23.3  Creating and Executing Threads with the Executor Framework (cont.)</vt:lpstr>
      <vt:lpstr>23.3  Creating and Executing Threads with the Executor Framework (cont.)</vt:lpstr>
      <vt:lpstr>23.4  Thread Synchronization</vt:lpstr>
      <vt:lpstr>23.4.1  Immutable Data</vt:lpstr>
      <vt:lpstr>PowerPoint Presentation</vt:lpstr>
      <vt:lpstr>23.4.2  Monitors</vt:lpstr>
      <vt:lpstr>23.4.2  Monitors (Cont.)</vt:lpstr>
      <vt:lpstr>PowerPoint Presentation</vt:lpstr>
      <vt:lpstr>23.4.3 Unsynchronized Mutable Data Sharing</vt:lpstr>
      <vt:lpstr>PowerPoint Presentation</vt:lpstr>
      <vt:lpstr>PowerPoint Presentation</vt:lpstr>
      <vt:lpstr>PowerPoint Presentation</vt:lpstr>
      <vt:lpstr>23.4.3 Unsynchronized Data Sharing (cont.)</vt:lpstr>
      <vt:lpstr>PowerPoint Presentation</vt:lpstr>
      <vt:lpstr>23.4.3 Unsynchronized Data Sharing (cont.)</vt:lpstr>
      <vt:lpstr>PowerPoint Presentation</vt:lpstr>
      <vt:lpstr>PowerPoint Presentation</vt:lpstr>
      <vt:lpstr>PowerPoint Presentation</vt:lpstr>
      <vt:lpstr>23.4.4 Synchronized Mutable Data Sharing—Making Operations Atomic</vt:lpstr>
      <vt:lpstr>23.4.4 Synchronized Mutable Data Sharing—Making Operations Atomic (cont.)</vt:lpstr>
      <vt:lpstr>PowerPoint Presentation</vt:lpstr>
      <vt:lpstr>23.4.4 Synchronized Data Sharing—Making Operations Atomic (cont.)</vt:lpstr>
      <vt:lpstr>PowerPoint Presentation</vt:lpstr>
      <vt:lpstr>PowerPoint Presentation</vt:lpstr>
      <vt:lpstr>PowerPoint Presentation</vt:lpstr>
      <vt:lpstr>PowerPoint Presentation</vt:lpstr>
      <vt:lpstr>PowerPoint Presentation</vt:lpstr>
      <vt:lpstr>23.5  Producer/Consumer Relationship without 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23.6  Producer/Consumer Relationship: ArrayBlockingQueue</vt:lpstr>
      <vt:lpstr>PowerPoint Presentation</vt:lpstr>
      <vt:lpstr>PowerPoint Presentation</vt:lpstr>
      <vt:lpstr>PowerPoint Presentation</vt:lpstr>
      <vt:lpstr>PowerPoint Presentation</vt:lpstr>
      <vt:lpstr>PowerPoint Presentation</vt:lpstr>
      <vt:lpstr>23.7  (Advanced) Producer/Consumer Relationship with synchronized, wait, notify and notifyAll</vt:lpstr>
      <vt:lpstr>23.7  (Advanced) Producer/Consumer Relationship with synchronized, wait, notify and notifyAll (cont.)</vt:lpstr>
      <vt:lpstr>PowerPoint Presentation</vt:lpstr>
      <vt:lpstr>PowerPoint Presentation</vt:lpstr>
      <vt:lpstr>PowerPoint Presentation</vt:lpstr>
      <vt:lpstr>PowerPoint Presentation</vt:lpstr>
      <vt:lpstr>PowerPoint Presentation</vt:lpstr>
      <vt:lpstr>PowerPoint Presentation</vt:lpstr>
      <vt:lpstr>23.7  (Advanced) Producer/Consumer Relationship with synchronized, wait, notify and notifyAll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23.8  (Advanced) Producer/Consumer Relationship: Bounded Buffers</vt:lpstr>
      <vt:lpstr>PowerPoint Presentation</vt:lpstr>
      <vt:lpstr>PowerPoint Presentation</vt:lpstr>
      <vt:lpstr>23.8   (Advanced) Producer/Consumer Relationship: Bounded Buffers (cont.)</vt:lpstr>
      <vt:lpstr>23.8   (Advanced) Producer/Consumer Relationship: Bounded Buffers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23.9   (Advanced) Producer/Consumer Relationship: The Lock and Condition Interfaces</vt:lpstr>
      <vt:lpstr>23.9   (Advanced) Producer/Consumer Relationship: The Lock and Condition Interfaces (cont.)</vt:lpstr>
      <vt:lpstr>PowerPoint Presentation</vt:lpstr>
      <vt:lpstr>PowerPoint Presentation</vt:lpstr>
      <vt:lpstr>PowerPoint Presentation</vt:lpstr>
      <vt:lpstr>23.9   (Advanced) Producer/Consumer Relationship: The Lock and Condition Interfaces (cont.)</vt:lpstr>
      <vt:lpstr>23.9  Producer/Consumer Relationship: The Lock and Condition Interfaces (cont.)</vt:lpstr>
      <vt:lpstr>PowerPoint Presentation</vt:lpstr>
      <vt:lpstr>PowerPoint Presentation</vt:lpstr>
      <vt:lpstr>PowerPoint Presentation</vt:lpstr>
      <vt:lpstr>23.9   (Advanced) Producer/Consumer Relationship: The Lock and Condition Interfaces (cont.)</vt:lpstr>
      <vt:lpstr>PowerPoint Presentation</vt:lpstr>
      <vt:lpstr>23.9   (Advanced) Producer/Consumer Relationship: The Lock and Condition Interfaces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23.10  Concurrent Collections</vt:lpstr>
      <vt:lpstr>PowerPoint Presentation</vt:lpstr>
      <vt:lpstr>PowerPoint Presentation</vt:lpstr>
      <vt:lpstr>PowerPoint Presentation</vt:lpstr>
      <vt:lpstr>PowerPoint Presentation</vt:lpstr>
      <vt:lpstr>PowerPoint Presentation</vt:lpstr>
      <vt:lpstr>23.11  Multithreading in JavaFX</vt:lpstr>
      <vt:lpstr>23.11  Multithreading in JavaFX (cont.)</vt:lpstr>
      <vt:lpstr>23.11  Multithreading in JavaFX (cont.)</vt:lpstr>
      <vt:lpstr>23.11  Multithreading in JavaFX (cont.)</vt:lpstr>
      <vt:lpstr>23.11  Multithreading in JavaFX (cont.)</vt:lpstr>
      <vt:lpstr>23.11  Multithreading in JavaFX (cont.)</vt:lpstr>
      <vt:lpstr>23.11.1  Performing Computations in a Worker Thread: Fibonacci Numbers</vt:lpstr>
      <vt:lpstr>23.11.1  Performing Computations in a Worker Thread: Fibonacci Numbers (cont.)</vt:lpstr>
      <vt:lpstr>PowerPoint Presentation</vt:lpstr>
      <vt:lpstr>PowerPoint Presentation</vt:lpstr>
      <vt:lpstr>23.11.1  Performing Computations in a Worker Thread: Fibonacci Numbers (cont.)</vt:lpstr>
      <vt:lpstr>23.11.1  Performing Computations in a Worker Thread: Fibonacci Numbers (cont.)</vt:lpstr>
      <vt:lpstr>PowerPoint Presentation</vt:lpstr>
      <vt:lpstr>23.11.1  Performing Computations in a Worker Thread: Fibonacci Numbers (cont.)</vt:lpstr>
      <vt:lpstr>23.11.1  Performing Computations in a Worker Thread: Fibonacci Numbers (cont.)</vt:lpstr>
      <vt:lpstr>PowerPoint Presentation</vt:lpstr>
      <vt:lpstr>PowerPoint Presentation</vt:lpstr>
      <vt:lpstr>PowerPoint Presentation</vt:lpstr>
      <vt:lpstr>PowerPoint Presentation</vt:lpstr>
      <vt:lpstr>PowerPoint Presentation</vt:lpstr>
      <vt:lpstr>PowerPoint Presentation</vt:lpstr>
      <vt:lpstr>23.11.1  Performing Computations in a Worker Thread: Fibonacci Numbers (cont.)</vt:lpstr>
      <vt:lpstr>23.11.1  Performing Computations in a Worker Thread: Fibonacci Numbers (cont.)</vt:lpstr>
      <vt:lpstr>23.11.1  Performing Computations in a Worker Thread: Fibonacci Numbers (cont.)</vt:lpstr>
      <vt:lpstr>23.11.1  Performing Computations in a Worker Thread: Fibonacci Numbers (cont.)</vt:lpstr>
      <vt:lpstr>23.11.2  Processing Intermediate Results: Sieve of Eratosthenes</vt:lpstr>
      <vt:lpstr>23.11.2  Processing Intermediate Results: Sieve of Eratosthenes</vt:lpstr>
      <vt:lpstr>23.11.2  Processing Intermediate Results: Sieve of Eratosthenes (cont.)</vt:lpstr>
      <vt:lpstr>PowerPoint Presentation</vt:lpstr>
      <vt:lpstr>PowerPoint Presentation</vt:lpstr>
      <vt:lpstr>PowerPoint Presentation</vt:lpstr>
      <vt:lpstr>23.11.2  Processing Intermediate Results: Sieve of Eratosthenes (cont.)</vt:lpstr>
      <vt:lpstr>23.11.2  Processing Intermediate Results: Sieve of Eratosthenes (cont.)</vt:lpstr>
      <vt:lpstr>23.11.2  Processing Intermediate Results: Sieve of Eratosthenes (cont.)</vt:lpstr>
      <vt:lpstr>PowerPoint Presentation</vt:lpstr>
      <vt:lpstr>23.11.2  Processing Intermediate Results: Sieve of Eratosthenes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23.11.2  Processing Intermediate Results: Sieve of Eratosthenes (cont.)</vt:lpstr>
      <vt:lpstr>23.11.2  Processing Intermediate Results: Sieve of Eratosthenes (cont.)</vt:lpstr>
      <vt:lpstr>23.11.2  Processing Intermediate Results: Sieve of Eratosthenes (cont.)</vt:lpstr>
      <vt:lpstr>23.12  sort/parallelSort Timings with the Java SE 8 Date/Time API</vt:lpstr>
      <vt:lpstr>PowerPoint Presentation</vt:lpstr>
      <vt:lpstr>PowerPoint Presentation</vt:lpstr>
      <vt:lpstr>PowerPoint Presentation</vt:lpstr>
      <vt:lpstr>PowerPoint Presentation</vt:lpstr>
      <vt:lpstr>23.12  sort/parallelSort Timings with the Java SE 8 Date/Time API (Cont.)</vt:lpstr>
      <vt:lpstr>23.12  sort/parallelSort Timings with the Java SE 8 Date/Time API (Cont.)</vt:lpstr>
      <vt:lpstr>23.13  Java SE 8: Sequential vs. Parallel Streams</vt:lpstr>
      <vt:lpstr>PowerPoint Presentation</vt:lpstr>
      <vt:lpstr>PowerPoint Presentation</vt:lpstr>
      <vt:lpstr>PowerPoint Presentation</vt:lpstr>
      <vt:lpstr>PowerPoint Presentation</vt:lpstr>
      <vt:lpstr>PowerPoint Presentation</vt:lpstr>
      <vt:lpstr>23.14  (Advanced) Interfaces Callable and Future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23.15  (Advanced) Fork/Join Framework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23 Concurrency</dc:title>
  <dc:creator>Paul Deitel</dc:creator>
  <cp:lastModifiedBy>Paul Deitel</cp:lastModifiedBy>
  <cp:revision>16</cp:revision>
  <dcterms:created xsi:type="dcterms:W3CDTF">2017-07-15T17:56:18Z</dcterms:created>
  <dcterms:modified xsi:type="dcterms:W3CDTF">2017-08-13T16:00:56Z</dcterms:modified>
</cp:coreProperties>
</file>